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96"/>
  </p:notesMasterIdLst>
  <p:sldIdLst>
    <p:sldId id="716" r:id="rId2"/>
    <p:sldId id="792" r:id="rId3"/>
    <p:sldId id="438" r:id="rId4"/>
    <p:sldId id="741" r:id="rId5"/>
    <p:sldId id="437" r:id="rId6"/>
    <p:sldId id="781" r:id="rId7"/>
    <p:sldId id="780" r:id="rId8"/>
    <p:sldId id="451" r:id="rId9"/>
    <p:sldId id="439" r:id="rId10"/>
    <p:sldId id="793" r:id="rId11"/>
    <p:sldId id="808" r:id="rId12"/>
    <p:sldId id="809" r:id="rId13"/>
    <p:sldId id="810" r:id="rId14"/>
    <p:sldId id="811" r:id="rId15"/>
    <p:sldId id="812" r:id="rId16"/>
    <p:sldId id="805" r:id="rId17"/>
    <p:sldId id="813" r:id="rId18"/>
    <p:sldId id="814" r:id="rId19"/>
    <p:sldId id="815" r:id="rId20"/>
    <p:sldId id="816" r:id="rId21"/>
    <p:sldId id="817" r:id="rId22"/>
    <p:sldId id="818" r:id="rId23"/>
    <p:sldId id="819" r:id="rId24"/>
    <p:sldId id="820" r:id="rId25"/>
    <p:sldId id="821" r:id="rId26"/>
    <p:sldId id="822" r:id="rId27"/>
    <p:sldId id="799" r:id="rId28"/>
    <p:sldId id="802" r:id="rId29"/>
    <p:sldId id="827" r:id="rId30"/>
    <p:sldId id="823" r:id="rId31"/>
    <p:sldId id="824" r:id="rId32"/>
    <p:sldId id="825" r:id="rId33"/>
    <p:sldId id="832" r:id="rId34"/>
    <p:sldId id="807" r:id="rId35"/>
    <p:sldId id="794" r:id="rId36"/>
    <p:sldId id="795" r:id="rId37"/>
    <p:sldId id="796" r:id="rId38"/>
    <p:sldId id="786" r:id="rId39"/>
    <p:sldId id="790" r:id="rId40"/>
    <p:sldId id="784" r:id="rId41"/>
    <p:sldId id="789" r:id="rId42"/>
    <p:sldId id="797" r:id="rId43"/>
    <p:sldId id="774" r:id="rId44"/>
    <p:sldId id="765" r:id="rId45"/>
    <p:sldId id="759" r:id="rId46"/>
    <p:sldId id="771" r:id="rId47"/>
    <p:sldId id="766" r:id="rId48"/>
    <p:sldId id="772" r:id="rId49"/>
    <p:sldId id="760" r:id="rId50"/>
    <p:sldId id="762" r:id="rId51"/>
    <p:sldId id="773" r:id="rId52"/>
    <p:sldId id="833" r:id="rId53"/>
    <p:sldId id="834" r:id="rId54"/>
    <p:sldId id="777" r:id="rId55"/>
    <p:sldId id="690" r:id="rId56"/>
    <p:sldId id="778" r:id="rId57"/>
    <p:sldId id="717" r:id="rId58"/>
    <p:sldId id="744" r:id="rId59"/>
    <p:sldId id="835" r:id="rId60"/>
    <p:sldId id="787" r:id="rId61"/>
    <p:sldId id="752" r:id="rId62"/>
    <p:sldId id="783" r:id="rId63"/>
    <p:sldId id="753" r:id="rId64"/>
    <p:sldId id="791" r:id="rId65"/>
    <p:sldId id="836" r:id="rId66"/>
    <p:sldId id="659" r:id="rId67"/>
    <p:sldId id="660" r:id="rId68"/>
    <p:sldId id="661" r:id="rId69"/>
    <p:sldId id="662" r:id="rId70"/>
    <p:sldId id="837" r:id="rId71"/>
    <p:sldId id="394" r:id="rId72"/>
    <p:sldId id="440" r:id="rId73"/>
    <p:sldId id="838" r:id="rId74"/>
    <p:sldId id="673" r:id="rId75"/>
    <p:sldId id="720" r:id="rId76"/>
    <p:sldId id="723" r:id="rId77"/>
    <p:sldId id="747" r:id="rId78"/>
    <p:sldId id="748" r:id="rId79"/>
    <p:sldId id="749" r:id="rId80"/>
    <p:sldId id="408" r:id="rId81"/>
    <p:sldId id="676" r:id="rId82"/>
    <p:sldId id="840" r:id="rId83"/>
    <p:sldId id="743" r:id="rId84"/>
    <p:sldId id="257" r:id="rId85"/>
    <p:sldId id="450" r:id="rId86"/>
    <p:sldId id="785" r:id="rId87"/>
    <p:sldId id="839" r:id="rId88"/>
    <p:sldId id="561" r:id="rId89"/>
    <p:sldId id="683" r:id="rId90"/>
    <p:sldId id="678" r:id="rId91"/>
    <p:sldId id="679" r:id="rId92"/>
    <p:sldId id="776" r:id="rId93"/>
    <p:sldId id="681" r:id="rId94"/>
    <p:sldId id="682"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FFB7FF"/>
    <a:srgbClr val="FEFFB3"/>
    <a:srgbClr val="FF9933"/>
    <a:srgbClr val="595959"/>
    <a:srgbClr val="F6F6F6"/>
    <a:srgbClr val="000000"/>
    <a:srgbClr val="CDCDCD"/>
    <a:srgbClr val="959595"/>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08" autoAdjust="0"/>
    <p:restoredTop sz="77483" autoAdjust="0"/>
  </p:normalViewPr>
  <p:slideViewPr>
    <p:cSldViewPr snapToGrid="0" snapToObjects="1">
      <p:cViewPr varScale="1">
        <p:scale>
          <a:sx n="130" d="100"/>
          <a:sy n="130" d="100"/>
        </p:scale>
        <p:origin x="1352" y="184"/>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AUTOMATED – Metadata is created by application at the same as the data is created in a standard manner easily consumable for all with necessary permissions</a:t>
            </a:r>
          </a:p>
          <a:p>
            <a:r>
              <a:rPr lang="en-GB">
                <a:latin typeface="Calibri" charset="0"/>
              </a:rPr>
              <a:t>Device that took the picture / name of picture / settings picture was taken at / location geo tag of picture etc – all automatic – all done at creation of data time</a:t>
            </a:r>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35B95E78-EF2A-3D41-AD0E-E0C65D2DF675}" type="slidenum">
              <a:rPr lang="en-US" sz="1300"/>
              <a:pPr/>
              <a:t>3</a:t>
            </a:fld>
            <a:endParaRPr lang="en-US" sz="1300"/>
          </a:p>
        </p:txBody>
      </p:sp>
    </p:spTree>
    <p:extLst>
      <p:ext uri="{BB962C8B-B14F-4D97-AF65-F5344CB8AC3E}">
        <p14:creationId xmlns:p14="http://schemas.microsoft.com/office/powerpoint/2010/main" val="68924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b="0" dirty="0"/>
              <a:t>Egeria provides a persistent graph repository </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b="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b="0" dirty="0"/>
              <a:t>It’s built using </a:t>
            </a:r>
            <a:r>
              <a:rPr lang="en-US" b="0" dirty="0" err="1"/>
              <a:t>JanusGraph</a:t>
            </a:r>
            <a:r>
              <a:rPr lang="en-US" b="0" dirty="0"/>
              <a:t> and currently uses version </a:t>
            </a:r>
            <a:r>
              <a:rPr lang="en-US" sz="1100" b="0" dirty="0"/>
              <a:t>0.3.1</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b="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b="0" dirty="0" err="1"/>
              <a:t>JanusGraph</a:t>
            </a:r>
            <a:r>
              <a:rPr lang="en-US" sz="1100" b="0" dirty="0"/>
              <a:t> is an open source project hosted by the Linux Foundation that supports the Apache </a:t>
            </a:r>
            <a:r>
              <a:rPr lang="en-US" sz="1100" b="0" dirty="0" err="1"/>
              <a:t>Tinkerpop</a:t>
            </a:r>
            <a:r>
              <a:rPr lang="en-US" sz="1100" b="0" dirty="0"/>
              <a:t> 3.3 interface.</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b="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b="0" dirty="0"/>
              <a:t>The Egeria graph repository is built using the Egeria ‘plugin’ repository pattern – in which the repository connector is both the connector and the implementation of the repository. </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b="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b="0" dirty="0"/>
              <a:t>The graph repository supports instances originating locally, instances replicated from a remote server and proxy instances.</a:t>
            </a:r>
          </a:p>
          <a:p>
            <a:endParaRPr lang="en-US" dirty="0"/>
          </a:p>
        </p:txBody>
      </p:sp>
    </p:spTree>
    <p:extLst>
      <p:ext uri="{BB962C8B-B14F-4D97-AF65-F5344CB8AC3E}">
        <p14:creationId xmlns:p14="http://schemas.microsoft.com/office/powerpoint/2010/main" val="1161444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(some of) the layers within an OMAG Server.</a:t>
            </a:r>
          </a:p>
          <a:p>
            <a:endParaRPr lang="en-US" dirty="0"/>
          </a:p>
          <a:p>
            <a:r>
              <a:rPr lang="en-US" dirty="0"/>
              <a:t>We talked earlier about the access services and about the Enterprise Connector and Local Connectors within OMRS.</a:t>
            </a:r>
          </a:p>
          <a:p>
            <a:endParaRPr lang="en-US"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dirty="0"/>
              <a:t>Now we want to focus on the relationship between the Egeria graph repository connector and repository implementation (both in aqua-blue) and the </a:t>
            </a:r>
            <a:r>
              <a:rPr lang="en-US" dirty="0" err="1"/>
              <a:t>JanusGraph</a:t>
            </a:r>
            <a:r>
              <a:rPr lang="en-US" dirty="0"/>
              <a:t> code (in green)</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dirty="0"/>
              <a:t>As far as possible the repository uses Apache </a:t>
            </a:r>
            <a:r>
              <a:rPr lang="en-US" dirty="0" err="1"/>
              <a:t>Tinkerpop</a:t>
            </a:r>
            <a:r>
              <a:rPr lang="en-US" dirty="0"/>
              <a:t> for graph operations. This is simply that – while we like </a:t>
            </a:r>
            <a:r>
              <a:rPr lang="en-US" dirty="0" err="1"/>
              <a:t>JanusGraph</a:t>
            </a:r>
            <a:r>
              <a:rPr lang="en-US" dirty="0"/>
              <a:t> – it is probably sensible to stay as far as possible with the </a:t>
            </a:r>
            <a:r>
              <a:rPr lang="en-US" dirty="0" err="1"/>
              <a:t>Tinkerpop</a:t>
            </a:r>
            <a:r>
              <a:rPr lang="en-US" dirty="0"/>
              <a:t> interface for possible future portability.</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dirty="0"/>
              <a:t>There are some aspects of interacting with a graph database that are inherently implementation-specific – things like the configuration (e.g. of backends), schema and indexing. For these types of interaction it is necessary to use the </a:t>
            </a:r>
            <a:r>
              <a:rPr lang="en-US" dirty="0" err="1"/>
              <a:t>JanusGraph</a:t>
            </a:r>
            <a:r>
              <a:rPr lang="en-US" dirty="0"/>
              <a:t> Management interface.</a:t>
            </a:r>
          </a:p>
          <a:p>
            <a:endParaRPr lang="en-US" dirty="0"/>
          </a:p>
          <a:p>
            <a:endParaRPr lang="en-US" dirty="0"/>
          </a:p>
          <a:p>
            <a:endParaRPr lang="en-US" dirty="0"/>
          </a:p>
        </p:txBody>
      </p:sp>
    </p:spTree>
    <p:extLst>
      <p:ext uri="{BB962C8B-B14F-4D97-AF65-F5344CB8AC3E}">
        <p14:creationId xmlns:p14="http://schemas.microsoft.com/office/powerpoint/2010/main" val="1623532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668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1856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Whilst you could look inside the graph for debugging or development – please don’t write code that relies on the schema as it is very likely to evolve</a:t>
            </a:r>
          </a:p>
          <a:p>
            <a:endParaRPr lang="en-US" dirty="0"/>
          </a:p>
          <a:p>
            <a:r>
              <a:rPr lang="en-US" dirty="0"/>
              <a:t>The graph does not contain type information – Egeria provides a repository helper that manages types.</a:t>
            </a:r>
          </a:p>
          <a:p>
            <a:endParaRPr lang="en-US" dirty="0"/>
          </a:p>
          <a:p>
            <a:r>
              <a:rPr lang="en-US" dirty="0"/>
              <a:t>The graph is used to store instance data - as described in mode detail on the following slides…</a:t>
            </a:r>
          </a:p>
        </p:txBody>
      </p:sp>
    </p:spTree>
    <p:extLst>
      <p:ext uri="{BB962C8B-B14F-4D97-AF65-F5344CB8AC3E}">
        <p14:creationId xmlns:p14="http://schemas.microsoft.com/office/powerpoint/2010/main" val="3577946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of a number of OMRS instance objects – there are two entities, that are connected by a relationship. </a:t>
            </a:r>
          </a:p>
          <a:p>
            <a:endParaRPr lang="en-US" dirty="0"/>
          </a:p>
          <a:p>
            <a:r>
              <a:rPr lang="en-US" dirty="0"/>
              <a:t>Also, one of the entities has two classifications. </a:t>
            </a:r>
          </a:p>
          <a:p>
            <a:endParaRPr lang="en-US" dirty="0"/>
          </a:p>
          <a:p>
            <a:r>
              <a:rPr lang="en-US" dirty="0"/>
              <a:t>All of the instances have attributes – some will be core attributes used for type or control information; others will be attributes that are specific to the instance type (known as type-defined attributes).</a:t>
            </a:r>
          </a:p>
          <a:p>
            <a:endParaRPr lang="en-US" dirty="0"/>
          </a:p>
          <a:p>
            <a:r>
              <a:rPr lang="en-US" dirty="0"/>
              <a:t>You don’t need to remember this picture – we’ll stick a copy of it in the top corner so we can refer back to it…..</a:t>
            </a:r>
          </a:p>
        </p:txBody>
      </p:sp>
    </p:spTree>
    <p:extLst>
      <p:ext uri="{BB962C8B-B14F-4D97-AF65-F5344CB8AC3E}">
        <p14:creationId xmlns:p14="http://schemas.microsoft.com/office/powerpoint/2010/main" val="387387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u="none" strike="noStrike" kern="1200" cap="none" dirty="0">
                <a:solidFill>
                  <a:schemeClr val="dk1"/>
                </a:solidFill>
                <a:latin typeface="Arial"/>
                <a:ea typeface="Arial"/>
                <a:cs typeface="Arial"/>
                <a:sym typeface="Arial"/>
              </a:rPr>
              <a:t>Entities and classifications are vertices.</a:t>
            </a:r>
          </a:p>
          <a:p>
            <a:endParaRPr lang="en-US" sz="1400" b="0" i="0" u="none" strike="noStrike" kern="1200" cap="none" dirty="0">
              <a:solidFill>
                <a:schemeClr val="dk1"/>
              </a:solidFill>
              <a:latin typeface="Arial"/>
              <a:ea typeface="Arial"/>
              <a:cs typeface="Arial"/>
              <a:sym typeface="Arial"/>
            </a:endParaRPr>
          </a:p>
          <a:p>
            <a:r>
              <a:rPr lang="en-US" sz="1400" b="0" i="0" u="none" strike="noStrike" kern="1200" cap="none" dirty="0">
                <a:solidFill>
                  <a:schemeClr val="dk1"/>
                </a:solidFill>
                <a:latin typeface="Arial"/>
                <a:ea typeface="Arial"/>
                <a:cs typeface="Arial"/>
                <a:sym typeface="Arial"/>
              </a:rPr>
              <a:t>Relationships and classifiers are edges.</a:t>
            </a:r>
          </a:p>
          <a:p>
            <a:endParaRPr lang="en-US" sz="1400" b="0" i="0" u="none" strike="noStrike" kern="1200" cap="none" dirty="0">
              <a:solidFill>
                <a:schemeClr val="dk1"/>
              </a:solidFill>
              <a:latin typeface="Arial"/>
              <a:ea typeface="Arial"/>
              <a:cs typeface="Arial"/>
              <a:sym typeface="Arial"/>
            </a:endParaRPr>
          </a:p>
          <a:p>
            <a:r>
              <a:rPr lang="en-US" sz="1400" dirty="0"/>
              <a:t>The graph schema defines labels for Entity, Relationship, Classification and Classifier.</a:t>
            </a:r>
          </a:p>
          <a:p>
            <a:endParaRPr lang="en-US" sz="1400" b="0" i="0" u="none" strike="noStrike" kern="1200" cap="none" dirty="0">
              <a:solidFill>
                <a:schemeClr val="dk1"/>
              </a:solidFill>
              <a:latin typeface="Arial"/>
              <a:ea typeface="Arial"/>
              <a:cs typeface="Arial"/>
              <a:sym typeface="Arial"/>
            </a:endParaRPr>
          </a:p>
          <a:p>
            <a:r>
              <a:rPr lang="en-US" sz="1400" b="0" i="0" u="none" strike="noStrike" kern="1200" cap="none" dirty="0">
                <a:solidFill>
                  <a:schemeClr val="dk1"/>
                </a:solidFill>
                <a:latin typeface="Arial"/>
                <a:ea typeface="Arial"/>
                <a:cs typeface="Arial"/>
                <a:sym typeface="Arial"/>
              </a:rPr>
              <a:t>Vertex and edge properties are used to store OMRS instance data, which includes type, control and property information:</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Type is referenced by name – not linked by an edge; types are held in the repository content manager, not stored in the graph</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Control information is stored in ‘core attribute’ properties</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Instance properties are stored in serialized form and under unique custom keys to support search</a:t>
            </a:r>
            <a:endParaRPr lang="en-US" b="1" dirty="0"/>
          </a:p>
        </p:txBody>
      </p:sp>
    </p:spTree>
    <p:extLst>
      <p:ext uri="{BB962C8B-B14F-4D97-AF65-F5344CB8AC3E}">
        <p14:creationId xmlns:p14="http://schemas.microsoft.com/office/powerpoint/2010/main" val="3091022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400" b="0" i="0" u="none" strike="noStrike" kern="1200" cap="none" dirty="0">
                <a:solidFill>
                  <a:schemeClr val="dk1"/>
                </a:solidFill>
                <a:latin typeface="Arial"/>
                <a:ea typeface="Arial"/>
                <a:cs typeface="Arial"/>
                <a:sym typeface="Arial"/>
              </a:rPr>
              <a:t>Entities and classifications are vertices.</a:t>
            </a:r>
          </a:p>
          <a:p>
            <a:endParaRPr lang="en-US" sz="1400" b="0" i="0" u="none" strike="noStrike" kern="1200" cap="none" dirty="0">
              <a:solidFill>
                <a:schemeClr val="dk1"/>
              </a:solidFill>
              <a:latin typeface="Arial"/>
              <a:ea typeface="Arial"/>
              <a:cs typeface="Arial"/>
              <a:sym typeface="Arial"/>
            </a:endParaRPr>
          </a:p>
          <a:p>
            <a:r>
              <a:rPr lang="en-US" sz="1400" b="0" i="0" u="none" strike="noStrike" kern="1200" cap="none" dirty="0">
                <a:solidFill>
                  <a:schemeClr val="dk1"/>
                </a:solidFill>
                <a:latin typeface="Arial"/>
                <a:ea typeface="Arial"/>
                <a:cs typeface="Arial"/>
                <a:sym typeface="Arial"/>
              </a:rPr>
              <a:t>Relationships and classifiers are edges.</a:t>
            </a:r>
          </a:p>
          <a:p>
            <a:endParaRPr lang="en-US" sz="1400" b="0" i="0" u="none" strike="noStrike" kern="1200" cap="none" dirty="0">
              <a:solidFill>
                <a:schemeClr val="dk1"/>
              </a:solidFill>
              <a:latin typeface="Arial"/>
              <a:ea typeface="Arial"/>
              <a:cs typeface="Arial"/>
              <a:sym typeface="Arial"/>
            </a:endParaRPr>
          </a:p>
          <a:p>
            <a:r>
              <a:rPr lang="en-US" sz="1400" dirty="0"/>
              <a:t>The graph schema defines labels for Entity, Relationship, Classification and Classifier.</a:t>
            </a:r>
          </a:p>
          <a:p>
            <a:endParaRPr lang="en-US" sz="1400" b="0" i="0" u="none" strike="noStrike" kern="1200" cap="none" dirty="0">
              <a:solidFill>
                <a:schemeClr val="dk1"/>
              </a:solidFill>
              <a:latin typeface="Arial"/>
              <a:ea typeface="Arial"/>
              <a:cs typeface="Arial"/>
              <a:sym typeface="Arial"/>
            </a:endParaRPr>
          </a:p>
          <a:p>
            <a:r>
              <a:rPr lang="en-US" sz="1400" b="0" i="0" u="none" strike="noStrike" kern="1200" cap="none" dirty="0">
                <a:solidFill>
                  <a:schemeClr val="dk1"/>
                </a:solidFill>
                <a:latin typeface="Arial"/>
                <a:ea typeface="Arial"/>
                <a:cs typeface="Arial"/>
                <a:sym typeface="Arial"/>
              </a:rPr>
              <a:t>Vertex and edge properties are used to store OMRS instance data, which includes type, control and property information:</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Type is referenced by name – not linked by an edge; types are held in the repository content manager, not stored in the graph</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Control information is stored in ‘core attribute’ properties</a:t>
            </a:r>
          </a:p>
          <a:p>
            <a:pPr marL="628650" lvl="1" indent="-171450">
              <a:buFont typeface="Arial" panose="020B0604020202020204" pitchFamily="34" charset="0"/>
              <a:buChar char="•"/>
            </a:pPr>
            <a:r>
              <a:rPr lang="en-US" sz="1100" b="0" i="0" u="none" strike="noStrike" kern="1200" cap="none" dirty="0">
                <a:solidFill>
                  <a:schemeClr val="dk1"/>
                </a:solidFill>
                <a:latin typeface="Arial"/>
                <a:ea typeface="Arial"/>
                <a:cs typeface="Arial"/>
                <a:sym typeface="Arial"/>
              </a:rPr>
              <a:t>Instance properties are stored in serialized form and under unique custom keys to support search</a:t>
            </a:r>
          </a:p>
        </p:txBody>
      </p:sp>
    </p:spTree>
    <p:extLst>
      <p:ext uri="{BB962C8B-B14F-4D97-AF65-F5344CB8AC3E}">
        <p14:creationId xmlns:p14="http://schemas.microsoft.com/office/powerpoint/2010/main" val="4188462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7129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Group 3 of the MDC API ….</a:t>
            </a:r>
          </a:p>
        </p:txBody>
      </p:sp>
    </p:spTree>
    <p:extLst>
      <p:ext uri="{BB962C8B-B14F-4D97-AF65-F5344CB8AC3E}">
        <p14:creationId xmlns:p14="http://schemas.microsoft.com/office/powerpoint/2010/main" val="325084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latin typeface="Calibri" charset="0"/>
              </a:rPr>
              <a:t>Egeria is an Open Source framework that can be used to provide a distributed, unified view of metadata from different sources, including different stores and tools from different vendors.</a:t>
            </a:r>
          </a:p>
          <a:p>
            <a:endParaRPr lang="en-GB" dirty="0">
              <a:latin typeface="Calibri" charset="0"/>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Egeria creates a unified view of metadata residing in those tools and stores, so users can collaborate and share metadata, without needing to visit multiple tools or stores.</a:t>
            </a:r>
          </a:p>
          <a:p>
            <a:pPr lvl="0"/>
            <a:endParaRPr lang="en-US" sz="1100" dirty="0"/>
          </a:p>
          <a:p>
            <a:pPr lvl="0"/>
            <a:r>
              <a:rPr lang="en-US" sz="1100" dirty="0"/>
              <a:t>Egeria does not attempt to consolidate the metadata into one repository or tool – it’s better to leave it in place -  the current owners stay in control of their metadata, and it stays local to its native store or tool.</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r>
              <a:rPr lang="en-GB" dirty="0">
                <a:latin typeface="Calibri" charset="0"/>
              </a:rPr>
              <a:t>Egeria provides an open type system, plus APIs, protocols, connectors and local metadata repositories.</a:t>
            </a:r>
          </a:p>
          <a:p>
            <a:endParaRPr lang="en-GB" dirty="0">
              <a:latin typeface="Calibri" charset="0"/>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endParaRPr lang="en-GB" dirty="0">
              <a:latin typeface="Calibri" charset="0"/>
            </a:endParaRPr>
          </a:p>
        </p:txBody>
      </p:sp>
    </p:spTree>
    <p:extLst>
      <p:ext uri="{BB962C8B-B14F-4D97-AF65-F5344CB8AC3E}">
        <p14:creationId xmlns:p14="http://schemas.microsoft.com/office/powerpoint/2010/main" val="362553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3679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dirty="0"/>
              <a:t>Experts in a field with their own jargon and ways of doing things.</a:t>
            </a:r>
          </a:p>
          <a:p>
            <a:pPr marL="171450" indent="-171450">
              <a:buFontTx/>
              <a:buChar char="-"/>
            </a:pPr>
            <a:r>
              <a:rPr lang="en-US" dirty="0"/>
              <a:t>Search report writer interested in assets and not security policies. Security policy author not interested in assets</a:t>
            </a:r>
          </a:p>
          <a:p>
            <a:pPr marL="171450" indent="-171450">
              <a:buFontTx/>
              <a:buChar char="-"/>
            </a:pPr>
            <a:r>
              <a:rPr lang="en-US" dirty="0"/>
              <a:t>Goals tasks associated artifacts for a role.</a:t>
            </a:r>
          </a:p>
          <a:p>
            <a:pPr marL="171450" indent="-171450">
              <a:buFontTx/>
              <a:buChar char="-"/>
            </a:pPr>
            <a:endParaRPr lang="en-US" dirty="0"/>
          </a:p>
        </p:txBody>
      </p:sp>
    </p:spTree>
    <p:extLst>
      <p:ext uri="{BB962C8B-B14F-4D97-AF65-F5344CB8AC3E}">
        <p14:creationId xmlns:p14="http://schemas.microsoft.com/office/powerpoint/2010/main" val="2510332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7140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1 OMAS only </a:t>
            </a:r>
            <a:r>
              <a:rPr lang="en-US" dirty="0" err="1"/>
              <a:t>e,g</a:t>
            </a:r>
            <a:r>
              <a:rPr lang="en-US" dirty="0"/>
              <a:t> Subject area, the UI only uses the OMAS interfaces to communicate with Egeria </a:t>
            </a:r>
          </a:p>
          <a:p>
            <a:pPr marL="285750" indent="-285750">
              <a:buFont typeface="Arial" panose="020B0604020202020204" pitchFamily="34" charset="0"/>
              <a:buChar char="•"/>
            </a:pPr>
            <a:r>
              <a:rPr lang="en-US" dirty="0"/>
              <a:t>2 OMAS and connector e.g. VDC metadata is obtained from Egeria using OMAs calls, the actual date is </a:t>
            </a:r>
          </a:p>
          <a:p>
            <a:r>
              <a:rPr lang="en-US" dirty="0"/>
              <a:t>accessed using an RDB connector </a:t>
            </a:r>
          </a:p>
          <a:p>
            <a:pPr marL="285750" indent="-285750">
              <a:buFont typeface="Arial" panose="020B0604020202020204" pitchFamily="34" charset="0"/>
              <a:buChar char="•"/>
            </a:pPr>
            <a:r>
              <a:rPr lang="en-US" dirty="0"/>
              <a:t>3 OMRS oriented UIs – e.g. </a:t>
            </a:r>
            <a:r>
              <a:rPr lang="en-US" dirty="0" err="1"/>
              <a:t>Tex</a:t>
            </a:r>
            <a:r>
              <a:rPr lang="en-US" dirty="0"/>
              <a:t> used to explore Egeria types</a:t>
            </a:r>
          </a:p>
          <a:p>
            <a:pPr marL="285750" marR="0" lvl="0" indent="-2857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dirty="0"/>
              <a:t>4 Daemon UIs – displaying Lineage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382763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1 OMAS only </a:t>
            </a:r>
            <a:r>
              <a:rPr lang="en-US" dirty="0" err="1"/>
              <a:t>e,g</a:t>
            </a:r>
            <a:r>
              <a:rPr lang="en-US" dirty="0"/>
              <a:t> Subject area, the UI only uses the OMAS interfaces to communicate with Egeria </a:t>
            </a:r>
          </a:p>
          <a:p>
            <a:pPr marL="285750" indent="-285750">
              <a:buFont typeface="Arial" panose="020B0604020202020204" pitchFamily="34" charset="0"/>
              <a:buChar char="•"/>
            </a:pPr>
            <a:r>
              <a:rPr lang="en-US" dirty="0"/>
              <a:t>2 OMAS and connector e.g. VDC metadata is obtained from Egeria using OMAs calls, the actual date is </a:t>
            </a:r>
          </a:p>
          <a:p>
            <a:r>
              <a:rPr lang="en-US" dirty="0"/>
              <a:t>accessed using an RDB connector </a:t>
            </a:r>
          </a:p>
          <a:p>
            <a:pPr marL="285750" indent="-285750">
              <a:buFont typeface="Arial" panose="020B0604020202020204" pitchFamily="34" charset="0"/>
              <a:buChar char="•"/>
            </a:pPr>
            <a:r>
              <a:rPr lang="en-US" dirty="0"/>
              <a:t>3 OMRS oriented UIs – e.g. </a:t>
            </a:r>
            <a:r>
              <a:rPr lang="en-US" dirty="0" err="1"/>
              <a:t>Tex</a:t>
            </a:r>
            <a:r>
              <a:rPr lang="en-US" dirty="0"/>
              <a:t> used to explore Egeria types</a:t>
            </a:r>
          </a:p>
          <a:p>
            <a:pPr marL="285750" marR="0" lvl="0" indent="-2857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dirty="0"/>
              <a:t>4 Daemon UIs – displaying Lineage</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633379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to</a:t>
            </a:r>
            <a:r>
              <a:rPr lang="en-US" baseline="0" dirty="0"/>
              <a:t> work we need to know hostname and ports and </a:t>
            </a:r>
            <a:r>
              <a:rPr lang="en-US" baseline="0" dirty="0" err="1"/>
              <a:t>url</a:t>
            </a:r>
            <a:r>
              <a:rPr lang="en-US" baseline="0" dirty="0"/>
              <a:t> structures.</a:t>
            </a:r>
          </a:p>
          <a:p>
            <a:r>
              <a:rPr lang="en-US" baseline="0" dirty="0"/>
              <a:t>Configuration for tomcat is via </a:t>
            </a:r>
            <a:r>
              <a:rPr lang="en-US" baseline="0" dirty="0" err="1"/>
              <a:t>application.properties</a:t>
            </a:r>
            <a:endParaRPr lang="en-US" baseline="0" dirty="0"/>
          </a:p>
          <a:p>
            <a:r>
              <a:rPr lang="en-US" baseline="0" dirty="0"/>
              <a:t>Configuration of the server is held in a file and authored via admin rest calls.</a:t>
            </a:r>
            <a:endParaRPr lang="en-US" dirty="0"/>
          </a:p>
        </p:txBody>
      </p:sp>
    </p:spTree>
    <p:extLst>
      <p:ext uri="{BB962C8B-B14F-4D97-AF65-F5344CB8AC3E}">
        <p14:creationId xmlns:p14="http://schemas.microsoft.com/office/powerpoint/2010/main" val="320617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8810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33429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here is the glossary grid. A grid for authoring glossaries in the subject area UI. Work in progress</a:t>
            </a:r>
          </a:p>
        </p:txBody>
      </p:sp>
    </p:spTree>
    <p:extLst>
      <p:ext uri="{BB962C8B-B14F-4D97-AF65-F5344CB8AC3E}">
        <p14:creationId xmlns:p14="http://schemas.microsoft.com/office/powerpoint/2010/main" val="311544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304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internal architecture of Egeria has two distinct layers.</a:t>
            </a:r>
          </a:p>
          <a:p>
            <a:endParaRPr lang="en-US" dirty="0"/>
          </a:p>
          <a:p>
            <a:r>
              <a:rPr lang="en-US" dirty="0"/>
              <a:t>The Open Metadata Access Services layer supports the different types of user and use case.</a:t>
            </a:r>
          </a:p>
          <a:p>
            <a:endParaRPr lang="en-US" dirty="0"/>
          </a:p>
          <a:p>
            <a:r>
              <a:rPr lang="en-US" dirty="0"/>
              <a:t>The Open Metadata Repository Services layer provides the unified view of metadata across distinct systems, using protocols and repositories for access and exchange of metadata objects.</a:t>
            </a:r>
          </a:p>
          <a:p>
            <a:endParaRPr lang="en-US" dirty="0"/>
          </a:p>
          <a:p>
            <a:r>
              <a:rPr lang="en-US" sz="1100" dirty="0"/>
              <a:t>Egeria’s OMRS layer includes the ability to refer to remote objects or replicate cached copies of remote objects for performance and availability</a:t>
            </a:r>
          </a:p>
          <a:p>
            <a:endParaRPr lang="en-US" sz="110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Egeria can store this distributed model in its own local repositories, which support the storing of:</a:t>
            </a:r>
          </a:p>
          <a:p>
            <a:pPr marL="171450" lvl="0" indent="-171450">
              <a:buFont typeface="Arial" panose="020B0604020202020204" pitchFamily="34" charset="0"/>
              <a:buChar char="•"/>
            </a:pPr>
            <a:r>
              <a:rPr lang="en-US" sz="1100" dirty="0"/>
              <a:t>local objects, </a:t>
            </a:r>
          </a:p>
          <a:p>
            <a:pPr marL="171450" lvl="0" indent="-171450">
              <a:buFont typeface="Arial" panose="020B0604020202020204" pitchFamily="34" charset="0"/>
              <a:buChar char="•"/>
            </a:pPr>
            <a:r>
              <a:rPr lang="en-US" sz="1100" dirty="0"/>
              <a:t>replicas of remote objects and </a:t>
            </a:r>
          </a:p>
          <a:p>
            <a:pPr marL="171450" lvl="0" indent="-171450">
              <a:buFont typeface="Arial" panose="020B0604020202020204" pitchFamily="34" charset="0"/>
              <a:buChar char="•"/>
            </a:pPr>
            <a:r>
              <a:rPr lang="en-US" sz="1100" dirty="0"/>
              <a:t>proxy-references to remote objects.</a:t>
            </a:r>
          </a:p>
          <a:p>
            <a:endParaRPr lang="en-GB" dirty="0">
              <a:latin typeface="Calibri" charset="0"/>
            </a:endParaRP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endParaRPr lang="en-US" dirty="0"/>
          </a:p>
        </p:txBody>
      </p:sp>
    </p:spTree>
    <p:extLst>
      <p:ext uri="{BB962C8B-B14F-4D97-AF65-F5344CB8AC3E}">
        <p14:creationId xmlns:p14="http://schemas.microsoft.com/office/powerpoint/2010/main" val="200657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ODPi</a:t>
            </a:r>
          </a:p>
        </p:txBody>
      </p:sp>
    </p:spTree>
    <p:extLst>
      <p:ext uri="{BB962C8B-B14F-4D97-AF65-F5344CB8AC3E}">
        <p14:creationId xmlns:p14="http://schemas.microsoft.com/office/powerpoint/2010/main" val="340614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54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492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6255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83</a:t>
            </a:fld>
            <a:endParaRPr lang="en-US" altLang="en-US" sz="1300"/>
          </a:p>
        </p:txBody>
      </p:sp>
    </p:spTree>
    <p:extLst>
      <p:ext uri="{BB962C8B-B14F-4D97-AF65-F5344CB8AC3E}">
        <p14:creationId xmlns:p14="http://schemas.microsoft.com/office/powerpoint/2010/main" val="33993563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10207694-F902-4F43-BFFB-441BA2BAD4E1}"/>
              </a:ext>
            </a:extLst>
          </p:cNvPr>
          <p:cNvSpPr>
            <a:spLocks noGrp="1" noRot="1" noChangeAspect="1"/>
          </p:cNvSpPr>
          <p:nvPr>
            <p:ph type="sldImg"/>
          </p:nvPr>
        </p:nvSpPr>
        <p:spPr>
          <a:xfrm>
            <a:off x="381000" y="685800"/>
            <a:ext cx="6096000" cy="3429000"/>
          </a:xfrm>
          <a:ln/>
        </p:spPr>
      </p:sp>
      <p:sp>
        <p:nvSpPr>
          <p:cNvPr id="15362" name="Notes Placeholder 2">
            <a:extLst>
              <a:ext uri="{FF2B5EF4-FFF2-40B4-BE49-F238E27FC236}">
                <a16:creationId xmlns:a16="http://schemas.microsoft.com/office/drawing/2014/main" id="{43BD41EF-4F63-3C46-9FEE-B8CBDA01CE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7E6871-81F8-7E4B-AE73-9CB2A891E5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10E5646-C114-6F4B-8206-A71E9CD5D61F}" type="slidenum">
              <a:rPr lang="en-US" altLang="en-US" sz="1300"/>
              <a:pPr eaLnBrk="1" hangingPunct="1"/>
              <a:t>84</a:t>
            </a:fld>
            <a:endParaRPr lang="en-US" altLang="en-US" sz="1300"/>
          </a:p>
        </p:txBody>
      </p:sp>
    </p:spTree>
    <p:extLst>
      <p:ext uri="{BB962C8B-B14F-4D97-AF65-F5344CB8AC3E}">
        <p14:creationId xmlns:p14="http://schemas.microsoft.com/office/powerpoint/2010/main" val="2326872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ea typeface="+mn-ea"/>
                <a:cs typeface="+mn-cs"/>
              </a:rPr>
              <a:t>Business metadata describes the data that the business needs, what it means and how it should be classified and protected.</a:t>
            </a:r>
          </a:p>
          <a:p>
            <a:pPr fontAlgn="auto">
              <a:spcBef>
                <a:spcPts val="0"/>
              </a:spcBef>
              <a:spcAft>
                <a:spcPts val="0"/>
              </a:spcAft>
              <a:defRPr/>
            </a:pPr>
            <a:r>
              <a:rPr lang="en-US" dirty="0">
                <a:ea typeface="+mn-ea"/>
                <a:cs typeface="+mn-cs"/>
              </a:rPr>
              <a:t>Structural metadata describes how the data is actually stored and </a:t>
            </a:r>
            <a:r>
              <a:rPr lang="en-US" dirty="0" err="1">
                <a:ea typeface="+mn-ea"/>
                <a:cs typeface="+mn-cs"/>
              </a:rPr>
              <a:t>labelled</a:t>
            </a:r>
            <a:r>
              <a:rPr lang="en-US" dirty="0">
                <a:ea typeface="+mn-ea"/>
                <a:cs typeface="+mn-cs"/>
              </a:rPr>
              <a:t> in the data store.</a:t>
            </a:r>
          </a:p>
          <a:p>
            <a:pPr fontAlgn="auto">
              <a:spcBef>
                <a:spcPts val="0"/>
              </a:spcBef>
              <a:spcAft>
                <a:spcPts val="0"/>
              </a:spcAft>
              <a:defRPr/>
            </a:pPr>
            <a:r>
              <a:rPr lang="en-US" dirty="0">
                <a:ea typeface="+mn-ea"/>
                <a:cs typeface="+mn-cs"/>
              </a:rPr>
              <a:t>The linkage between the business and technical metadata allows our technology to switch between these two perspectives. For example, </a:t>
            </a:r>
          </a:p>
          <a:p>
            <a:pPr marL="241653" indent="-241653" fontAlgn="auto">
              <a:spcBef>
                <a:spcPts val="0"/>
              </a:spcBef>
              <a:spcAft>
                <a:spcPts val="0"/>
              </a:spcAft>
              <a:buFontTx/>
              <a:buAutoNum type="arabicParenR"/>
              <a:defRPr/>
            </a:pPr>
            <a:r>
              <a:rPr lang="en-US" dirty="0">
                <a:ea typeface="+mn-ea"/>
                <a:cs typeface="+mn-cs"/>
              </a:rPr>
              <a:t>A request for data expressed in business terminology can be translated into a query for data from a data store.</a:t>
            </a:r>
          </a:p>
          <a:p>
            <a:pPr marL="241653" indent="-241653" fontAlgn="auto">
              <a:spcBef>
                <a:spcPts val="0"/>
              </a:spcBef>
              <a:spcAft>
                <a:spcPts val="0"/>
              </a:spcAft>
              <a:buFontTx/>
              <a:buAutoNum type="arabicParenR"/>
              <a:defRPr/>
            </a:pPr>
            <a:r>
              <a:rPr lang="en-US" dirty="0">
                <a:ea typeface="+mn-ea"/>
                <a:cs typeface="+mn-cs"/>
              </a:rPr>
              <a:t>An integration engine copying data into a sand box can discover which are the fields that the business classifies as sensitive and then mask these values dynamically.</a:t>
            </a: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85</a:t>
            </a:fld>
            <a:endParaRPr lang="en-US" sz="1300">
              <a:latin typeface="Calibri" charset="0"/>
            </a:endParaRPr>
          </a:p>
        </p:txBody>
      </p:sp>
    </p:spTree>
    <p:extLst>
      <p:ext uri="{BB962C8B-B14F-4D97-AF65-F5344CB8AC3E}">
        <p14:creationId xmlns:p14="http://schemas.microsoft.com/office/powerpoint/2010/main" val="329698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86</a:t>
            </a:fld>
            <a:endParaRPr lang="en-US" altLang="en-US" sz="1300"/>
          </a:p>
        </p:txBody>
      </p:sp>
    </p:spTree>
    <p:extLst>
      <p:ext uri="{BB962C8B-B14F-4D97-AF65-F5344CB8AC3E}">
        <p14:creationId xmlns:p14="http://schemas.microsoft.com/office/powerpoint/2010/main" val="234050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a physical embodiment of a cohort of OMAG Servers.</a:t>
            </a:r>
          </a:p>
          <a:p>
            <a:pPr lvl="0"/>
            <a:endParaRPr lang="en-US" sz="1100" dirty="0"/>
          </a:p>
          <a:p>
            <a:pPr lvl="0"/>
            <a:r>
              <a:rPr lang="en-US" sz="1100" b="0" dirty="0"/>
              <a:t>An OMAG Server is a deployable unit of function and each OMAG Server can be configured to either run a set of OMAS services or support a repository, or a combination of these roles.</a:t>
            </a:r>
            <a:endParaRPr lang="en-US" sz="1100" dirty="0"/>
          </a:p>
          <a:p>
            <a:pPr lvl="0"/>
            <a:endParaRPr lang="en-US" sz="110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An Egeria cohort is a collection of cooperating OMAG Servers.</a:t>
            </a:r>
          </a:p>
          <a:p>
            <a:pPr lvl="0"/>
            <a:r>
              <a:rPr lang="en-US" sz="1100" dirty="0"/>
              <a:t>An OMAG Server may belong to multiple cohorts.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OMAS services are local to a server</a:t>
            </a:r>
          </a:p>
          <a:p>
            <a:pPr marL="628650" lvl="1" indent="-171450">
              <a:buFont typeface="Arial" panose="020B0604020202020204" pitchFamily="34" charset="0"/>
              <a:buChar char="•"/>
            </a:pPr>
            <a:r>
              <a:rPr lang="en-US" dirty="0"/>
              <a:t>Each server runs the set of OMAS services listed in its configuration – it is OK to run 0, 1 or multiple OMAS services in a server</a:t>
            </a:r>
          </a:p>
          <a:p>
            <a:pPr marL="628650" lvl="1" indent="-171450">
              <a:buFont typeface="Arial" panose="020B0604020202020204" pitchFamily="34" charset="0"/>
              <a:buChar char="•"/>
            </a:pPr>
            <a:r>
              <a:rPr lang="en-US" dirty="0"/>
              <a:t>Each OMAS is for a specific purpose or persona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OMRS protocol layer is supported by all servers</a:t>
            </a:r>
          </a:p>
          <a:p>
            <a:pPr marL="628650" marR="0" lvl="1" indent="-1714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sz="1100" dirty="0"/>
              <a:t>The OMAG Servers use OMRS to access/exchange metadata across the cohort</a:t>
            </a:r>
            <a:endParaRPr lang="en-US" dirty="0"/>
          </a:p>
          <a:p>
            <a:pPr marL="628650" lvl="1" indent="-171450">
              <a:buFont typeface="Arial" panose="020B0604020202020204" pitchFamily="34" charset="0"/>
              <a:buChar char="•"/>
            </a:pPr>
            <a:r>
              <a:rPr lang="en-US" dirty="0"/>
              <a:t>A server shares its metadata over OMRS – sending an event each time a change occurs, or sending a query to other servers</a:t>
            </a:r>
          </a:p>
          <a:p>
            <a:pPr marL="628650" marR="0" lvl="1" indent="-1714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dirty="0"/>
              <a:t>A server may optionally maintain a </a:t>
            </a:r>
            <a:r>
              <a:rPr lang="en-US" sz="1100" dirty="0"/>
              <a:t>local Egeria repository</a:t>
            </a:r>
          </a:p>
          <a:p>
            <a:pPr marL="628650" marR="0" lvl="1" indent="-1714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dirty="0"/>
              <a:t>A server may optionally </a:t>
            </a:r>
            <a:r>
              <a:rPr lang="en-US" sz="1100" dirty="0"/>
              <a:t>connect to a 3</a:t>
            </a:r>
            <a:r>
              <a:rPr lang="en-US" sz="1100" baseline="30000" dirty="0"/>
              <a:t>rd</a:t>
            </a:r>
            <a:r>
              <a:rPr lang="en-US" sz="1100" dirty="0"/>
              <a:t> party metadata repository</a:t>
            </a:r>
          </a:p>
          <a:p>
            <a:pPr marL="628650" lvl="1"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
                <a:schemeClr val="dk1"/>
              </a:buClr>
              <a:buSzTx/>
              <a:buFont typeface="Arial" panose="020B0604020202020204" pitchFamily="34" charset="0"/>
              <a:buChar char="•"/>
              <a:tabLst/>
              <a:defRPr/>
            </a:pPr>
            <a:r>
              <a:rPr lang="en-US" dirty="0"/>
              <a:t>In a few slides we’ll see that the OMRS itself is composed of distinct layers that focus on cross-cohort (“Enterprise”) functions and Local functions. </a:t>
            </a:r>
          </a:p>
        </p:txBody>
      </p:sp>
    </p:spTree>
    <p:extLst>
      <p:ext uri="{BB962C8B-B14F-4D97-AF65-F5344CB8AC3E}">
        <p14:creationId xmlns:p14="http://schemas.microsoft.com/office/powerpoint/2010/main" val="30082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role of OMRS is to provide a location transparent, unified view of metadata within a cohort.</a:t>
            </a:r>
          </a:p>
          <a:p>
            <a:endParaRPr lang="en-US" dirty="0"/>
          </a:p>
          <a:p>
            <a:r>
              <a:rPr lang="en-US" dirty="0"/>
              <a:t>Cross-cohort operations are supported by the OMRS ‘Enterprise Connector’, including sending queries to the cohort and receiving the results, as well as receiving replicated metadata and saving copies via the local connector.</a:t>
            </a:r>
          </a:p>
          <a:p>
            <a:endParaRPr lang="en-US" dirty="0"/>
          </a:p>
          <a:p>
            <a:r>
              <a:rPr lang="en-US" dirty="0"/>
              <a:t>Meanwhile the ‘Local Connector’ handles interactions with an (optional) local repository and provides a default event mapper that sends events when the local state changes.</a:t>
            </a:r>
          </a:p>
          <a:p>
            <a:endParaRPr lang="en-US" dirty="0"/>
          </a:p>
          <a:p>
            <a:r>
              <a:rPr lang="en-US" dirty="0"/>
              <a:t>The OMRS protocol uses publish/subscribe over Kafka topics, but the communication/messaging system is pluggable so different transports could be used.</a:t>
            </a:r>
          </a:p>
          <a:p>
            <a:endParaRPr lang="en-US" dirty="0"/>
          </a:p>
          <a:p>
            <a:r>
              <a:rPr lang="en-US" dirty="0"/>
              <a:t>The interface to the repository connector is the </a:t>
            </a:r>
            <a:r>
              <a:rPr lang="en-US" dirty="0" err="1"/>
              <a:t>MetadataCollection</a:t>
            </a:r>
            <a:r>
              <a:rPr lang="en-US" dirty="0"/>
              <a:t> API _ which is described on the next slide….</a:t>
            </a:r>
          </a:p>
        </p:txBody>
      </p:sp>
    </p:spTree>
    <p:extLst>
      <p:ext uri="{BB962C8B-B14F-4D97-AF65-F5344CB8AC3E}">
        <p14:creationId xmlns:p14="http://schemas.microsoft.com/office/powerpoint/2010/main" val="128591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We’re not going to describe this interface in detail – but it’s worth being aware of it, especially as we’re going to talk later about the graph-queries in Group 3.</a:t>
            </a:r>
          </a:p>
        </p:txBody>
      </p:sp>
    </p:spTree>
    <p:extLst>
      <p:ext uri="{BB962C8B-B14F-4D97-AF65-F5344CB8AC3E}">
        <p14:creationId xmlns:p14="http://schemas.microsoft.com/office/powerpoint/2010/main" val="3853079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Egeria’s model of metadata is graph-oriented, both at the business layer and beneath that in the structural metadata</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pPr fontAlgn="auto">
              <a:spcBef>
                <a:spcPts val="0"/>
              </a:spcBef>
              <a:spcAft>
                <a:spcPts val="0"/>
              </a:spcAft>
              <a:defRPr/>
            </a:pPr>
            <a:r>
              <a:rPr lang="en-US" sz="1100" b="0" i="0" u="none" strike="noStrike" kern="1200" cap="none" dirty="0">
                <a:solidFill>
                  <a:schemeClr val="dk1"/>
                </a:solidFill>
                <a:latin typeface="Arial"/>
                <a:ea typeface="Arial"/>
                <a:cs typeface="Arial"/>
                <a:sym typeface="Arial"/>
              </a:rPr>
              <a:t>Business metadata describes the data that the business needs, what it means and how it should be classified and protected.</a:t>
            </a:r>
          </a:p>
          <a:p>
            <a:pPr fontAlgn="auto">
              <a:spcBef>
                <a:spcPts val="0"/>
              </a:spcBef>
              <a:spcAft>
                <a:spcPts val="0"/>
              </a:spcAft>
              <a:defRPr/>
            </a:pPr>
            <a:endParaRPr lang="en-US" sz="1100" b="0" i="0" u="none" strike="noStrike" kern="1200" cap="none" dirty="0">
              <a:solidFill>
                <a:schemeClr val="dk1"/>
              </a:solidFill>
              <a:latin typeface="Arial"/>
              <a:ea typeface="Arial"/>
              <a:cs typeface="Arial"/>
              <a:sym typeface="Arial"/>
            </a:endParaRPr>
          </a:p>
          <a:p>
            <a:pPr fontAlgn="auto">
              <a:spcBef>
                <a:spcPts val="0"/>
              </a:spcBef>
              <a:spcAft>
                <a:spcPts val="0"/>
              </a:spcAft>
              <a:defRPr/>
            </a:pPr>
            <a:r>
              <a:rPr lang="en-US" sz="1100" b="0" i="0" u="none" strike="noStrike" kern="1200" cap="none" dirty="0">
                <a:solidFill>
                  <a:schemeClr val="dk1"/>
                </a:solidFill>
                <a:latin typeface="Arial"/>
                <a:ea typeface="Arial"/>
                <a:cs typeface="Arial"/>
                <a:sym typeface="Arial"/>
              </a:rPr>
              <a:t>Structural metadata describes how the data is actually stored and labelled in the data store.</a:t>
            </a:r>
          </a:p>
          <a:p>
            <a:pPr fontAlgn="auto">
              <a:spcBef>
                <a:spcPts val="0"/>
              </a:spcBef>
              <a:spcAft>
                <a:spcPts val="0"/>
              </a:spcAft>
              <a:defRPr/>
            </a:pPr>
            <a:endParaRPr lang="en-US" sz="1100" b="0" i="0" u="none" strike="noStrike" kern="1200" cap="none" dirty="0">
              <a:solidFill>
                <a:schemeClr val="dk1"/>
              </a:solidFill>
              <a:latin typeface="Arial"/>
              <a:ea typeface="Arial"/>
              <a:cs typeface="Arial"/>
              <a:sym typeface="Arial"/>
            </a:endParaRPr>
          </a:p>
          <a:p>
            <a:pPr fontAlgn="auto">
              <a:spcBef>
                <a:spcPts val="0"/>
              </a:spcBef>
              <a:spcAft>
                <a:spcPts val="0"/>
              </a:spcAft>
              <a:defRPr/>
            </a:pPr>
            <a:r>
              <a:rPr lang="en-US" sz="1100" b="0" i="0" u="none" strike="noStrike" kern="1200" cap="none" dirty="0">
                <a:solidFill>
                  <a:schemeClr val="dk1"/>
                </a:solidFill>
                <a:latin typeface="Arial"/>
                <a:ea typeface="Arial"/>
                <a:cs typeface="Arial"/>
                <a:sym typeface="Arial"/>
              </a:rPr>
              <a:t>The linkages within and between the business and technical metadata forms a graph, that can be used to switch between these two perspectives. </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One of the built-in repositories in Egeria is a graph repository,; a natural fit for the metadata graph that also accommodates the distributed nature of OMRS.</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US" sz="1100" dirty="0"/>
              <a:t>The Egeria local graph repository is built on the open-source </a:t>
            </a:r>
            <a:r>
              <a:rPr lang="en-US" sz="1100" dirty="0" err="1"/>
              <a:t>JanusGraph</a:t>
            </a:r>
            <a:r>
              <a:rPr lang="en-US" sz="1100" dirty="0"/>
              <a:t> graph database.</a:t>
            </a:r>
            <a:endParaRPr lang="en-US" sz="1100" b="0" i="0" u="none" strike="noStrike" kern="1200" cap="none" dirty="0">
              <a:solidFill>
                <a:schemeClr val="dk1"/>
              </a:solidFill>
              <a:latin typeface="Arial"/>
              <a:ea typeface="Arial"/>
              <a:cs typeface="Arial"/>
              <a:sym typeface="Arial"/>
            </a:endParaRPr>
          </a:p>
          <a:p>
            <a:pPr fontAlgn="auto">
              <a:spcBef>
                <a:spcPts val="0"/>
              </a:spcBef>
              <a:spcAft>
                <a:spcPts val="0"/>
              </a:spcAft>
              <a:defRPr/>
            </a:pPr>
            <a:endParaRPr lang="en-US" sz="1100" b="0" i="0" u="none" strike="noStrike" kern="1200" cap="none" dirty="0">
              <a:solidFill>
                <a:schemeClr val="dk1"/>
              </a:solidFill>
              <a:latin typeface="Arial"/>
              <a:ea typeface="Arial"/>
              <a:cs typeface="Arial"/>
              <a:sym typeface="Arial"/>
            </a:endParaRPr>
          </a:p>
          <a:p>
            <a:pPr fontAlgn="auto">
              <a:spcBef>
                <a:spcPts val="0"/>
              </a:spcBef>
              <a:spcAft>
                <a:spcPts val="0"/>
              </a:spcAft>
              <a:defRPr/>
            </a:pPr>
            <a:endParaRPr lang="en-US" sz="1100" b="0" i="0" u="none" strike="noStrike" kern="1200" cap="none" dirty="0">
              <a:solidFill>
                <a:schemeClr val="dk1"/>
              </a:solidFill>
              <a:latin typeface="Arial"/>
              <a:ea typeface="Arial"/>
              <a:cs typeface="Arial"/>
              <a:sym typeface="Arial"/>
            </a:endParaRPr>
          </a:p>
          <a:p>
            <a:pPr fontAlgn="auto">
              <a:spcBef>
                <a:spcPts val="0"/>
              </a:spcBef>
              <a:spcAft>
                <a:spcPts val="0"/>
              </a:spcAft>
              <a:defRPr/>
            </a:pPr>
            <a:endParaRPr lang="en-US" sz="1100" b="0" i="0" u="none" strike="noStrike" kern="1200" cap="none" dirty="0">
              <a:solidFill>
                <a:schemeClr val="dk1"/>
              </a:solidFill>
              <a:latin typeface="Arial"/>
              <a:ea typeface="Arial"/>
              <a:cs typeface="Arial"/>
              <a:sym typeface="Arial"/>
            </a:endParaRPr>
          </a:p>
          <a:p>
            <a:endParaRPr lang="en-US" dirty="0"/>
          </a:p>
        </p:txBody>
      </p:sp>
    </p:spTree>
    <p:extLst>
      <p:ext uri="{BB962C8B-B14F-4D97-AF65-F5344CB8AC3E}">
        <p14:creationId xmlns:p14="http://schemas.microsoft.com/office/powerpoint/2010/main" val="4116543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1458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GB" sz="1100" b="0" i="0" u="none" strike="noStrike" kern="1200" cap="none" dirty="0">
                <a:solidFill>
                  <a:schemeClr val="dk1"/>
                </a:solidFill>
                <a:effectLst/>
                <a:latin typeface="Arial"/>
                <a:ea typeface="Arial"/>
                <a:cs typeface="Arial"/>
                <a:sym typeface="Arial"/>
              </a:rPr>
              <a:t>It may not always be practical to replicate an instance</a:t>
            </a:r>
          </a:p>
          <a:p>
            <a:endParaRPr lang="en-GB" sz="1100" b="0" i="0" u="none" strike="noStrike" kern="1200" cap="none" dirty="0">
              <a:solidFill>
                <a:schemeClr val="dk1"/>
              </a:solidFill>
              <a:effectLst/>
              <a:latin typeface="Arial"/>
              <a:ea typeface="Arial"/>
              <a:cs typeface="Arial"/>
              <a:sym typeface="Arial"/>
            </a:endParaRPr>
          </a:p>
          <a:p>
            <a:r>
              <a:rPr lang="en-GB" sz="1100" b="0" i="0" u="none" strike="noStrike" kern="1200" cap="none" dirty="0">
                <a:solidFill>
                  <a:schemeClr val="dk1"/>
                </a:solidFill>
                <a:effectLst/>
                <a:latin typeface="Arial"/>
                <a:ea typeface="Arial"/>
                <a:cs typeface="Arial"/>
                <a:sym typeface="Arial"/>
              </a:rPr>
              <a:t>There are 2 occasions where using a proxy is advantageous:</a:t>
            </a:r>
          </a:p>
          <a:p>
            <a:endParaRPr lang="en-GB" sz="1100" b="0" i="0" u="none" strike="noStrike" kern="1200" cap="none" dirty="0">
              <a:solidFill>
                <a:schemeClr val="dk1"/>
              </a:solidFill>
              <a:effectLst/>
              <a:latin typeface="Arial"/>
              <a:ea typeface="Arial"/>
              <a:cs typeface="Arial"/>
              <a:sym typeface="Arial"/>
            </a:endParaRPr>
          </a:p>
          <a:p>
            <a:pPr marL="228600" indent="-228600">
              <a:buAutoNum type="arabicPeriod"/>
            </a:pPr>
            <a:r>
              <a:rPr lang="en-GB" sz="1100" b="0" i="0" u="none" strike="noStrike" kern="1200" cap="none" dirty="0">
                <a:solidFill>
                  <a:schemeClr val="dk1"/>
                </a:solidFill>
                <a:effectLst/>
                <a:latin typeface="Arial"/>
                <a:ea typeface="Arial"/>
                <a:cs typeface="Arial"/>
                <a:sym typeface="Arial"/>
              </a:rPr>
              <a:t>An OMAS wants to save a relationship in a repository and the replication has not happened yet (or the set up is such that replication of that type is not enabled).</a:t>
            </a:r>
          </a:p>
          <a:p>
            <a:pPr marL="228600" indent="-228600">
              <a:buAutoNum type="arabicPeriod"/>
            </a:pPr>
            <a:endParaRPr lang="en-GB" sz="1100" b="0" i="0" u="none" strike="noStrike" kern="1200" cap="none" dirty="0">
              <a:solidFill>
                <a:schemeClr val="dk1"/>
              </a:solidFill>
              <a:effectLst/>
              <a:latin typeface="Arial"/>
              <a:ea typeface="Arial"/>
              <a:cs typeface="Arial"/>
              <a:sym typeface="Arial"/>
            </a:endParaRPr>
          </a:p>
          <a:p>
            <a:r>
              <a:rPr lang="en-GB" sz="1100" b="0" i="0" u="none" strike="noStrike" kern="1200" cap="none" dirty="0">
                <a:solidFill>
                  <a:schemeClr val="dk1"/>
                </a:solidFill>
                <a:effectLst/>
                <a:latin typeface="Arial"/>
                <a:ea typeface="Arial"/>
                <a:cs typeface="Arial"/>
                <a:sym typeface="Arial"/>
              </a:rPr>
              <a:t>2. The repository does not support the full entity type but does support proxies (all proxies have the same storage requirement).</a:t>
            </a:r>
          </a:p>
          <a:p>
            <a:endParaRPr lang="en-US" dirty="0"/>
          </a:p>
          <a:p>
            <a:endParaRPr lang="en-US" dirty="0"/>
          </a:p>
          <a:p>
            <a:r>
              <a:rPr lang="en-US" dirty="0"/>
              <a:t>A key point about the distributed graph is that whether the relationship refers to a replica entity or uses an entity proxy – it is location transparent.</a:t>
            </a:r>
          </a:p>
          <a:p>
            <a:endParaRPr lang="en-US" dirty="0"/>
          </a:p>
          <a:p>
            <a:r>
              <a:rPr lang="en-US" dirty="0"/>
              <a:t>The Enterprise OMRS layer can select which repository into which to save an instance – based on capability and proximity.</a:t>
            </a:r>
          </a:p>
        </p:txBody>
      </p:sp>
    </p:spTree>
    <p:extLst>
      <p:ext uri="{BB962C8B-B14F-4D97-AF65-F5344CB8AC3E}">
        <p14:creationId xmlns:p14="http://schemas.microsoft.com/office/powerpoint/2010/main" val="144656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transition spd="med" advClick="0" advTm="10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transition spd="med" advClick="0" advTm="10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transition spd="med" advClick="0" advTm="10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transition spd="med" advClick="0" advTm="10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transition spd="med" advClick="0" advTm="10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transition spd="med" advClick="0" advTm="10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transition spd="med" advClick="0" advTm="10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4" name="Footer Placeholder 4"/>
          <p:cNvSpPr>
            <a:spLocks noGrp="1"/>
          </p:cNvSpPr>
          <p:nvPr>
            <p:ph type="ftr" sz="quarter" idx="3"/>
          </p:nvPr>
        </p:nvSpPr>
        <p:spPr>
          <a:xfrm>
            <a:off x="1888020" y="4674653"/>
            <a:ext cx="5196199" cy="349785"/>
          </a:xfrm>
          <a:prstGeom prst="rect">
            <a:avLst/>
          </a:prstGeom>
        </p:spPr>
        <p:txBody>
          <a:bodyPr lIns="91438" tIns="45719" rIns="91438" bIns="45719"/>
          <a:lstStyle>
            <a:lvl1pPr>
              <a:defRPr sz="825"/>
            </a:lvl1pPr>
          </a:lstStyle>
          <a:p>
            <a:pPr defTabSz="685800">
              <a:buClrTx/>
              <a:defRPr/>
            </a:pPr>
            <a:r>
              <a:rPr lang="en-US">
                <a:solidFill>
                  <a:sysClr val="windowText" lastClr="000000"/>
                </a:solidFill>
              </a:rPr>
              <a:t>The information contained herein constitutes IBM and AT&amp;T Confidential Information and is subject to the confidentiality provisions of Section 3.13 of the AT&amp;T IBM General Agreement #20071107.073.C</a:t>
            </a:r>
          </a:p>
          <a:p>
            <a:pPr>
              <a:buClrTx/>
              <a:buFontTx/>
              <a:buNone/>
              <a:defRPr/>
            </a:pPr>
            <a:endParaRPr lang="en-US" dirty="0">
              <a:solidFill>
                <a:sysClr val="windowText" lastClr="000000"/>
              </a:solidFill>
            </a:endParaRPr>
          </a:p>
        </p:txBody>
      </p:sp>
    </p:spTree>
    <p:extLst>
      <p:ext uri="{BB962C8B-B14F-4D97-AF65-F5344CB8AC3E}">
        <p14:creationId xmlns:p14="http://schemas.microsoft.com/office/powerpoint/2010/main" val="3860865051"/>
      </p:ext>
    </p:extLst>
  </p:cSld>
  <p:clrMapOvr>
    <a:masterClrMapping/>
  </p:clrMapOvr>
  <p:transition spd="med" advClick="0" advTm="10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Lst>
  <p:transition spd="med" advClick="0" advTm="10000">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janusgraph.or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github.com/janusgraph/janusgraph"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odpi/egeria/tree/master/open-metadata-implementation/adapter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odpi.org/projects/egeria" TargetMode="External"/><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github.com/janusgraph/janusgraph" TargetMode="External"/><Relationship Id="rId4" Type="http://schemas.openxmlformats.org/officeDocument/2006/relationships/hyperlink" Target="http://github.com/odpi/egeri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bing.com/images/search?view=detailV2&amp;ccid=RiWAy6MG&amp;id=6E4ADC1E6B20DC2017D29865D7464B5FBDC78AEF&amp;thid=OIP.RiWAy6MG8nQveKh44I3X7AHaLX&amp;mediaurl=http://pre11.deviantart.net/6da8/th/pre/f/2016/333/7/1/another_happy_shell_less_franklin_by_porygon2z-daq0h5y.png&amp;exph=1107&amp;expw=721&amp;q=tortoise+no+shell&amp;simid=608049015356326942&amp;selectedIndex=32"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audio" Target="../media/audio1.wav"/><Relationship Id="rId7" Type="http://schemas.openxmlformats.org/officeDocument/2006/relationships/image" Target="../media/image30.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png"/><Relationship Id="rId10" Type="http://schemas.openxmlformats.org/officeDocument/2006/relationships/audio" Target="../media/audio1.wav"/><Relationship Id="rId4" Type="http://schemas.openxmlformats.org/officeDocument/2006/relationships/image" Target="../media/image3.png"/><Relationship Id="rId9" Type="http://schemas.openxmlformats.org/officeDocument/2006/relationships/image" Target="../media/image25.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7.tiff"/><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svg"/></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hyperlink" Target="https://hortonworks.co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6" Type="http://schemas.openxmlformats.org/officeDocument/2006/relationships/hyperlink" Target="https://youtu.be/ryd3KFWT1mc" TargetMode="Externa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slideLayout" Target="../slideLayouts/slideLayout7.xml"/><Relationship Id="rId6" Type="http://schemas.openxmlformats.org/officeDocument/2006/relationships/image" Target="../media/image57.emf"/><Relationship Id="rId5" Type="http://schemas.openxmlformats.org/officeDocument/2006/relationships/image" Target="../media/image56.emf"/><Relationship Id="rId10" Type="http://schemas.openxmlformats.org/officeDocument/2006/relationships/hyperlink" Target="https://odpi.github.io/data-governance/coco-pharmaceuticals/personas/" TargetMode="External"/><Relationship Id="rId4" Type="http://schemas.openxmlformats.org/officeDocument/2006/relationships/image" Target="../media/image55.emf"/><Relationship Id="rId9" Type="http://schemas.openxmlformats.org/officeDocument/2006/relationships/image" Target="../media/image60.emf"/></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 Target="slide75.xml"/><Relationship Id="rId2" Type="http://schemas.openxmlformats.org/officeDocument/2006/relationships/slide" Target="slide77.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slideLayout" Target="../slideLayouts/slideLayout7.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Why ODPi Egeria?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Open metadata and Governance</a:t>
            </a:r>
          </a:p>
        </p:txBody>
      </p:sp>
    </p:spTree>
    <p:extLst>
      <p:ext uri="{BB962C8B-B14F-4D97-AF65-F5344CB8AC3E}">
        <p14:creationId xmlns:p14="http://schemas.microsoft.com/office/powerpoint/2010/main" val="2233846755"/>
      </p:ext>
    </p:extLst>
  </p:cSld>
  <p:clrMapOvr>
    <a:masterClrMapping/>
  </p:clrMapOvr>
  <p:transition spd="med" advClick="0" advTm="10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Egeria’s Distributed Virtual Graph</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Uniting metadata from many tools</a:t>
            </a:r>
          </a:p>
        </p:txBody>
      </p:sp>
    </p:spTree>
    <p:extLst>
      <p:ext uri="{BB962C8B-B14F-4D97-AF65-F5344CB8AC3E}">
        <p14:creationId xmlns:p14="http://schemas.microsoft.com/office/powerpoint/2010/main" val="2588478371"/>
      </p:ext>
    </p:extLst>
  </p:cSld>
  <p:clrMapOvr>
    <a:masterClrMapping/>
  </p:clrMapOvr>
  <p:transition spd="med" advClick="0" advTm="10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a:t>
            </a: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11</a:t>
            </a:fld>
            <a:endParaRPr lang="en-US" sz="1000"/>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1682771779"/>
      </p:ext>
    </p:extLst>
  </p:cSld>
  <p:clrMapOvr>
    <a:masterClrMapping/>
  </p:clrMapOvr>
  <p:transition spd="med" advClick="0" advTm="10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3" name="Straight Connector 242">
            <a:extLst>
              <a:ext uri="{FF2B5EF4-FFF2-40B4-BE49-F238E27FC236}">
                <a16:creationId xmlns:a16="http://schemas.microsoft.com/office/drawing/2014/main" id="{B578B00B-C43E-C648-9FC6-FB71B5DAB800}"/>
              </a:ext>
            </a:extLst>
          </p:cNvPr>
          <p:cNvCxnSpPr>
            <a:cxnSpLocks/>
            <a:stCxn id="241"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6" name="Group 235">
            <a:extLst>
              <a:ext uri="{FF2B5EF4-FFF2-40B4-BE49-F238E27FC236}">
                <a16:creationId xmlns:a16="http://schemas.microsoft.com/office/drawing/2014/main" id="{7E79FDA1-9BC3-4740-A22D-CEE2AD3DDA0F}"/>
              </a:ext>
            </a:extLst>
          </p:cNvPr>
          <p:cNvGrpSpPr/>
          <p:nvPr/>
        </p:nvGrpSpPr>
        <p:grpSpPr>
          <a:xfrm>
            <a:off x="1222895" y="3374339"/>
            <a:ext cx="1160032" cy="929955"/>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p:cNvCxnSpPr>
          <p:nvPr/>
        </p:nvCxnSpPr>
        <p:spPr bwMode="auto">
          <a:xfrm flipH="1" flipV="1">
            <a:off x="1802079" y="2313151"/>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4750391" y="3366902"/>
            <a:ext cx="1160032" cy="929955"/>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2008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2039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4987863" y="12212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7" name="Rectangle 196"/>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3" name="Straight Connector 202"/>
          <p:cNvCxnSpPr>
            <a:stCxn id="120" idx="2"/>
            <a:endCxn id="198"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Design philosophy</a:t>
            </a:r>
          </a:p>
        </p:txBody>
      </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sp>
        <p:nvSpPr>
          <p:cNvPr id="171" name="Rounded Rectangle 20">
            <a:extLst>
              <a:ext uri="{FF2B5EF4-FFF2-40B4-BE49-F238E27FC236}">
                <a16:creationId xmlns:a16="http://schemas.microsoft.com/office/drawing/2014/main" id="{938CEE30-E141-C84D-87A7-C7A3F1E4456A}"/>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2994200" y="3379891"/>
            <a:ext cx="1160032" cy="929955"/>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 name="Left-Right Arrow 1">
            <a:extLst>
              <a:ext uri="{FF2B5EF4-FFF2-40B4-BE49-F238E27FC236}">
                <a16:creationId xmlns:a16="http://schemas.microsoft.com/office/drawing/2014/main" id="{97563B0C-F320-6349-A32F-837810A51C1D}"/>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 name="Down Arrow 2">
            <a:extLst>
              <a:ext uri="{FF2B5EF4-FFF2-40B4-BE49-F238E27FC236}">
                <a16:creationId xmlns:a16="http://schemas.microsoft.com/office/drawing/2014/main" id="{5F448106-A330-0D4E-9C43-A25D05B93D24}"/>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94404D41-0A34-CB42-8561-867805A682EC}"/>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86" name="TextBox 185">
            <a:extLst>
              <a:ext uri="{FF2B5EF4-FFF2-40B4-BE49-F238E27FC236}">
                <a16:creationId xmlns:a16="http://schemas.microsoft.com/office/drawing/2014/main" id="{41F0B9C8-0919-304E-BA06-88A1F0E72975}"/>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Tree>
    <p:extLst>
      <p:ext uri="{BB962C8B-B14F-4D97-AF65-F5344CB8AC3E}">
        <p14:creationId xmlns:p14="http://schemas.microsoft.com/office/powerpoint/2010/main" val="2871078509"/>
      </p:ext>
    </p:extLst>
  </p:cSld>
  <p:clrMapOvr>
    <a:masterClrMapping/>
  </p:clrMapOvr>
  <p:transition spd="med" advClick="0" advTm="10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Cube 248">
            <a:extLst>
              <a:ext uri="{FF2B5EF4-FFF2-40B4-BE49-F238E27FC236}">
                <a16:creationId xmlns:a16="http://schemas.microsoft.com/office/drawing/2014/main" id="{1BB7B193-1E4D-AE45-BE50-5DD4E6877804}"/>
              </a:ext>
            </a:extLst>
          </p:cNvPr>
          <p:cNvSpPr/>
          <p:nvPr/>
        </p:nvSpPr>
        <p:spPr>
          <a:xfrm flipH="1">
            <a:off x="5650245" y="3006759"/>
            <a:ext cx="716621" cy="952500"/>
          </a:xfrm>
          <a:prstGeom prst="cube">
            <a:avLst>
              <a:gd name="adj" fmla="val 143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8" name="Cube 247">
            <a:extLst>
              <a:ext uri="{FF2B5EF4-FFF2-40B4-BE49-F238E27FC236}">
                <a16:creationId xmlns:a16="http://schemas.microsoft.com/office/drawing/2014/main" id="{57724301-72AE-6A4F-88E9-F9103626E97C}"/>
              </a:ext>
            </a:extLst>
          </p:cNvPr>
          <p:cNvSpPr/>
          <p:nvPr/>
        </p:nvSpPr>
        <p:spPr>
          <a:xfrm>
            <a:off x="2706867" y="2945815"/>
            <a:ext cx="831041" cy="952500"/>
          </a:xfrm>
          <a:prstGeom prst="cube">
            <a:avLst>
              <a:gd name="adj" fmla="val 143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6" name="Cube 245">
            <a:extLst>
              <a:ext uri="{FF2B5EF4-FFF2-40B4-BE49-F238E27FC236}">
                <a16:creationId xmlns:a16="http://schemas.microsoft.com/office/drawing/2014/main" id="{11B5A134-9E5D-6E40-86B7-D51CB09B9916}"/>
              </a:ext>
            </a:extLst>
          </p:cNvPr>
          <p:cNvSpPr/>
          <p:nvPr/>
        </p:nvSpPr>
        <p:spPr>
          <a:xfrm>
            <a:off x="1135522" y="2844534"/>
            <a:ext cx="805765" cy="952500"/>
          </a:xfrm>
          <a:prstGeom prst="cub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4" name="Cube 243">
            <a:extLst>
              <a:ext uri="{FF2B5EF4-FFF2-40B4-BE49-F238E27FC236}">
                <a16:creationId xmlns:a16="http://schemas.microsoft.com/office/drawing/2014/main" id="{1B192311-2743-014B-8703-47BA900AA336}"/>
              </a:ext>
            </a:extLst>
          </p:cNvPr>
          <p:cNvSpPr/>
          <p:nvPr/>
        </p:nvSpPr>
        <p:spPr>
          <a:xfrm flipH="1">
            <a:off x="6875686" y="2963659"/>
            <a:ext cx="734510" cy="900270"/>
          </a:xfrm>
          <a:prstGeom prst="cub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nvGrpSpPr>
          <p:cNvPr id="236" name="Group 235">
            <a:extLst>
              <a:ext uri="{FF2B5EF4-FFF2-40B4-BE49-F238E27FC236}">
                <a16:creationId xmlns:a16="http://schemas.microsoft.com/office/drawing/2014/main" id="{7E79FDA1-9BC3-4740-A22D-CEE2AD3DDA0F}"/>
              </a:ext>
            </a:extLst>
          </p:cNvPr>
          <p:cNvGrpSpPr/>
          <p:nvPr/>
        </p:nvGrpSpPr>
        <p:grpSpPr>
          <a:xfrm>
            <a:off x="796505" y="3891444"/>
            <a:ext cx="855529" cy="901336"/>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a:endCxn id="246" idx="3"/>
          </p:cNvCxnSpPr>
          <p:nvPr/>
        </p:nvCxnSpPr>
        <p:spPr bwMode="auto">
          <a:xfrm flipV="1">
            <a:off x="1224270" y="3797034"/>
            <a:ext cx="213414" cy="944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7461573" y="4024562"/>
            <a:ext cx="1053741" cy="804299"/>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a:endCxn id="244" idx="3"/>
          </p:cNvCxnSpPr>
          <p:nvPr/>
        </p:nvCxnSpPr>
        <p:spPr bwMode="auto">
          <a:xfrm flipH="1" flipV="1">
            <a:off x="7334755" y="3863929"/>
            <a:ext cx="653689" cy="16063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4" name="Group 3">
            <a:extLst>
              <a:ext uri="{FF2B5EF4-FFF2-40B4-BE49-F238E27FC236}">
                <a16:creationId xmlns:a16="http://schemas.microsoft.com/office/drawing/2014/main" id="{77D14D61-E9B4-F34F-955F-2E35CA3A31D9}"/>
              </a:ext>
            </a:extLst>
          </p:cNvPr>
          <p:cNvGrpSpPr/>
          <p:nvPr/>
        </p:nvGrpSpPr>
        <p:grpSpPr>
          <a:xfrm>
            <a:off x="5351988" y="435606"/>
            <a:ext cx="1244600" cy="874712"/>
            <a:chOff x="3618098" y="1189710"/>
            <a:chExt cx="1244600" cy="874712"/>
          </a:xfrm>
        </p:grpSpPr>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grpSp>
        <p:nvGrpSpPr>
          <p:cNvPr id="96" name="Group 27668"/>
          <p:cNvGrpSpPr>
            <a:grpSpLocks/>
          </p:cNvGrpSpPr>
          <p:nvPr/>
        </p:nvGrpSpPr>
        <p:grpSpPr bwMode="auto">
          <a:xfrm>
            <a:off x="445447" y="960479"/>
            <a:ext cx="1017201" cy="712046"/>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3583675" y="810253"/>
            <a:ext cx="884859" cy="724677"/>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6991722" y="572176"/>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cxnSpLocks/>
            <a:stCxn id="153" idx="2"/>
            <a:endCxn id="187" idx="0"/>
          </p:cNvCxnSpPr>
          <p:nvPr/>
        </p:nvCxnSpPr>
        <p:spPr bwMode="auto">
          <a:xfrm flipH="1">
            <a:off x="5957077" y="1376475"/>
            <a:ext cx="1704522" cy="92319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3" name="Straight Connector 202"/>
          <p:cNvCxnSpPr>
            <a:cxnSpLocks/>
            <a:stCxn id="120" idx="2"/>
            <a:endCxn id="188" idx="0"/>
          </p:cNvCxnSpPr>
          <p:nvPr/>
        </p:nvCxnSpPr>
        <p:spPr bwMode="auto">
          <a:xfrm flipH="1">
            <a:off x="3170071" y="1534930"/>
            <a:ext cx="856034" cy="51932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4" name="Straight Connector 203"/>
          <p:cNvCxnSpPr>
            <a:cxnSpLocks/>
            <a:stCxn id="20" idx="2"/>
            <a:endCxn id="187" idx="0"/>
          </p:cNvCxnSpPr>
          <p:nvPr/>
        </p:nvCxnSpPr>
        <p:spPr bwMode="auto">
          <a:xfrm flipH="1">
            <a:off x="5957077" y="1310318"/>
            <a:ext cx="17211" cy="989347"/>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5" name="Straight Connector 204"/>
          <p:cNvCxnSpPr>
            <a:cxnSpLocks/>
            <a:stCxn id="97" idx="2"/>
            <a:endCxn id="17" idx="0"/>
          </p:cNvCxnSpPr>
          <p:nvPr/>
        </p:nvCxnSpPr>
        <p:spPr bwMode="auto">
          <a:xfrm>
            <a:off x="954048" y="1672525"/>
            <a:ext cx="696380" cy="55367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A Cohort of OMAG Servers</a:t>
            </a:r>
          </a:p>
        </p:txBody>
      </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13</a:t>
            </a:fld>
            <a:endParaRPr lang="en-US" sz="1000"/>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5677006" y="4072470"/>
            <a:ext cx="831041" cy="756391"/>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43" name="Straight Connector 242">
            <a:extLst>
              <a:ext uri="{FF2B5EF4-FFF2-40B4-BE49-F238E27FC236}">
                <a16:creationId xmlns:a16="http://schemas.microsoft.com/office/drawing/2014/main" id="{B578B00B-C43E-C648-9FC6-FB71B5DAB800}"/>
              </a:ext>
            </a:extLst>
          </p:cNvPr>
          <p:cNvCxnSpPr>
            <a:cxnSpLocks/>
            <a:stCxn id="241" idx="1"/>
            <a:endCxn id="249" idx="3"/>
          </p:cNvCxnSpPr>
          <p:nvPr/>
        </p:nvCxnSpPr>
        <p:spPr bwMode="auto">
          <a:xfrm flipH="1" flipV="1">
            <a:off x="6060034" y="3959259"/>
            <a:ext cx="32493" cy="11321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3B04C03A-052F-3F45-B04C-22B3B2749D89}"/>
              </a:ext>
            </a:extLst>
          </p:cNvPr>
          <p:cNvSpPr/>
          <p:nvPr/>
        </p:nvSpPr>
        <p:spPr>
          <a:xfrm>
            <a:off x="900165" y="2889254"/>
            <a:ext cx="6894131" cy="929955"/>
          </a:xfrm>
          <a:prstGeom prst="can">
            <a:avLst>
              <a:gd name="adj" fmla="val 46283"/>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GB" dirty="0">
              <a:solidFill>
                <a:srgbClr val="1F497D"/>
              </a:solidFill>
              <a:latin typeface="Calibri" charset="0"/>
            </a:endParaRPr>
          </a:p>
          <a:p>
            <a:pPr algn="ctr" eaLnBrk="0" hangingPunct="0"/>
            <a:r>
              <a:rPr lang="en-GB" dirty="0">
                <a:solidFill>
                  <a:srgbClr val="1F497D"/>
                </a:solidFill>
                <a:latin typeface="Calibri" charset="0"/>
              </a:rPr>
              <a:t>Open Metadata Repository Services</a:t>
            </a:r>
          </a:p>
        </p:txBody>
      </p:sp>
      <p:sp>
        <p:nvSpPr>
          <p:cNvPr id="15" name="Oval 14">
            <a:extLst>
              <a:ext uri="{FF2B5EF4-FFF2-40B4-BE49-F238E27FC236}">
                <a16:creationId xmlns:a16="http://schemas.microsoft.com/office/drawing/2014/main" id="{2D4C50C5-E05F-C74D-9BF0-711CDE756AE8}"/>
              </a:ext>
            </a:extLst>
          </p:cNvPr>
          <p:cNvSpPr/>
          <p:nvPr/>
        </p:nvSpPr>
        <p:spPr>
          <a:xfrm>
            <a:off x="2062892" y="2983462"/>
            <a:ext cx="4813756" cy="1897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0A577CFB-3B32-D74B-9442-7655E5FD19CC}"/>
              </a:ext>
            </a:extLst>
          </p:cNvPr>
          <p:cNvSpPr txBox="1"/>
          <p:nvPr/>
        </p:nvSpPr>
        <p:spPr>
          <a:xfrm>
            <a:off x="3982408" y="2632615"/>
            <a:ext cx="1323809" cy="307777"/>
          </a:xfrm>
          <a:prstGeom prst="rect">
            <a:avLst/>
          </a:prstGeom>
          <a:noFill/>
        </p:spPr>
        <p:txBody>
          <a:bodyPr wrap="none" rtlCol="0">
            <a:spAutoFit/>
          </a:bodyPr>
          <a:lstStyle/>
          <a:p>
            <a:r>
              <a:rPr lang="en-GB" dirty="0">
                <a:solidFill>
                  <a:srgbClr val="1F497D"/>
                </a:solidFill>
                <a:latin typeface="Calibri" charset="0"/>
              </a:rPr>
              <a:t>OMRS Cohort</a:t>
            </a:r>
          </a:p>
        </p:txBody>
      </p:sp>
      <p:sp>
        <p:nvSpPr>
          <p:cNvPr id="17" name="Cube 16">
            <a:extLst>
              <a:ext uri="{FF2B5EF4-FFF2-40B4-BE49-F238E27FC236}">
                <a16:creationId xmlns:a16="http://schemas.microsoft.com/office/drawing/2014/main" id="{E175C2A0-66DA-9D49-8091-3F5FE9F17ACF}"/>
              </a:ext>
            </a:extLst>
          </p:cNvPr>
          <p:cNvSpPr/>
          <p:nvPr/>
        </p:nvSpPr>
        <p:spPr>
          <a:xfrm>
            <a:off x="1146825" y="2226199"/>
            <a:ext cx="805765" cy="952500"/>
          </a:xfrm>
          <a:prstGeom prst="cub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5" name="Cube 184">
            <a:extLst>
              <a:ext uri="{FF2B5EF4-FFF2-40B4-BE49-F238E27FC236}">
                <a16:creationId xmlns:a16="http://schemas.microsoft.com/office/drawing/2014/main" id="{BF086593-F91F-B844-9667-07A807F18020}"/>
              </a:ext>
            </a:extLst>
          </p:cNvPr>
          <p:cNvSpPr/>
          <p:nvPr/>
        </p:nvSpPr>
        <p:spPr>
          <a:xfrm flipH="1">
            <a:off x="6875686" y="2299665"/>
            <a:ext cx="734510" cy="900270"/>
          </a:xfrm>
          <a:prstGeom prst="cub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7" name="Cube 186">
            <a:extLst>
              <a:ext uri="{FF2B5EF4-FFF2-40B4-BE49-F238E27FC236}">
                <a16:creationId xmlns:a16="http://schemas.microsoft.com/office/drawing/2014/main" id="{F270B7D5-17B5-AB40-A40B-C025B20C3D99}"/>
              </a:ext>
            </a:extLst>
          </p:cNvPr>
          <p:cNvSpPr/>
          <p:nvPr/>
        </p:nvSpPr>
        <p:spPr>
          <a:xfrm flipH="1">
            <a:off x="5650245" y="2299665"/>
            <a:ext cx="716621" cy="952500"/>
          </a:xfrm>
          <a:prstGeom prst="cube">
            <a:avLst>
              <a:gd name="adj" fmla="val 143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8" name="Cube 187">
            <a:extLst>
              <a:ext uri="{FF2B5EF4-FFF2-40B4-BE49-F238E27FC236}">
                <a16:creationId xmlns:a16="http://schemas.microsoft.com/office/drawing/2014/main" id="{6FAF01E0-70CC-4141-B8E9-BC3B0EB51838}"/>
              </a:ext>
            </a:extLst>
          </p:cNvPr>
          <p:cNvSpPr/>
          <p:nvPr/>
        </p:nvSpPr>
        <p:spPr>
          <a:xfrm>
            <a:off x="2694853" y="2054259"/>
            <a:ext cx="831041" cy="952500"/>
          </a:xfrm>
          <a:prstGeom prst="cube">
            <a:avLst>
              <a:gd name="adj" fmla="val 14367"/>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96" name="Rounded Rectangle 20"/>
          <p:cNvSpPr>
            <a:spLocks noChangeArrowheads="1"/>
          </p:cNvSpPr>
          <p:nvPr/>
        </p:nvSpPr>
        <p:spPr bwMode="auto">
          <a:xfrm>
            <a:off x="546052" y="1839325"/>
            <a:ext cx="1228654" cy="436036"/>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200" dirty="0">
                <a:solidFill>
                  <a:srgbClr val="1F497D"/>
                </a:solidFill>
                <a:latin typeface="Calibri" charset="0"/>
              </a:rPr>
              <a:t>Open Metadata</a:t>
            </a:r>
          </a:p>
          <a:p>
            <a:pPr algn="ctr" eaLnBrk="0" hangingPunct="0"/>
            <a:r>
              <a:rPr lang="en-GB" sz="1200" dirty="0">
                <a:solidFill>
                  <a:srgbClr val="1F497D"/>
                </a:solidFill>
                <a:latin typeface="Calibri" charset="0"/>
              </a:rPr>
              <a:t>Access Services</a:t>
            </a:r>
          </a:p>
        </p:txBody>
      </p:sp>
      <p:sp>
        <p:nvSpPr>
          <p:cNvPr id="202" name="Rounded Rectangle 20">
            <a:extLst>
              <a:ext uri="{FF2B5EF4-FFF2-40B4-BE49-F238E27FC236}">
                <a16:creationId xmlns:a16="http://schemas.microsoft.com/office/drawing/2014/main" id="{D2BEB787-2854-734B-B918-DA1F5BA48157}"/>
              </a:ext>
            </a:extLst>
          </p:cNvPr>
          <p:cNvSpPr>
            <a:spLocks noChangeArrowheads="1"/>
          </p:cNvSpPr>
          <p:nvPr/>
        </p:nvSpPr>
        <p:spPr bwMode="auto">
          <a:xfrm>
            <a:off x="2555709" y="1642477"/>
            <a:ext cx="1228654" cy="436036"/>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200" dirty="0">
                <a:solidFill>
                  <a:srgbClr val="1F497D"/>
                </a:solidFill>
                <a:latin typeface="Calibri" charset="0"/>
              </a:rPr>
              <a:t>Open Metadata</a:t>
            </a:r>
          </a:p>
          <a:p>
            <a:pPr algn="ctr" eaLnBrk="0" hangingPunct="0"/>
            <a:r>
              <a:rPr lang="en-GB" sz="1200" dirty="0">
                <a:solidFill>
                  <a:srgbClr val="1F497D"/>
                </a:solidFill>
                <a:latin typeface="Calibri" charset="0"/>
              </a:rPr>
              <a:t>Access Services</a:t>
            </a:r>
          </a:p>
        </p:txBody>
      </p:sp>
      <p:sp>
        <p:nvSpPr>
          <p:cNvPr id="206" name="Rounded Rectangle 20">
            <a:extLst>
              <a:ext uri="{FF2B5EF4-FFF2-40B4-BE49-F238E27FC236}">
                <a16:creationId xmlns:a16="http://schemas.microsoft.com/office/drawing/2014/main" id="{26BEEB05-68B0-454C-95BD-730F460B00A4}"/>
              </a:ext>
            </a:extLst>
          </p:cNvPr>
          <p:cNvSpPr>
            <a:spLocks noChangeArrowheads="1"/>
          </p:cNvSpPr>
          <p:nvPr/>
        </p:nvSpPr>
        <p:spPr bwMode="auto">
          <a:xfrm>
            <a:off x="5445707" y="1849246"/>
            <a:ext cx="1228654" cy="436036"/>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200" dirty="0">
                <a:solidFill>
                  <a:srgbClr val="1F497D"/>
                </a:solidFill>
                <a:latin typeface="Calibri" charset="0"/>
              </a:rPr>
              <a:t>Open Metadata</a:t>
            </a:r>
          </a:p>
          <a:p>
            <a:pPr algn="ctr" eaLnBrk="0" hangingPunct="0"/>
            <a:r>
              <a:rPr lang="en-GB" sz="1200" dirty="0">
                <a:solidFill>
                  <a:srgbClr val="1F497D"/>
                </a:solidFill>
                <a:latin typeface="Calibri" charset="0"/>
              </a:rPr>
              <a:t>Access Services</a:t>
            </a:r>
          </a:p>
        </p:txBody>
      </p:sp>
      <p:sp>
        <p:nvSpPr>
          <p:cNvPr id="251" name="Rectangle 250">
            <a:extLst>
              <a:ext uri="{FF2B5EF4-FFF2-40B4-BE49-F238E27FC236}">
                <a16:creationId xmlns:a16="http://schemas.microsoft.com/office/drawing/2014/main" id="{642D1F9D-80A8-F545-8E11-001C73D33387}"/>
              </a:ext>
            </a:extLst>
          </p:cNvPr>
          <p:cNvSpPr/>
          <p:nvPr/>
        </p:nvSpPr>
        <p:spPr>
          <a:xfrm>
            <a:off x="2695588" y="2983462"/>
            <a:ext cx="715783" cy="18976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2" name="TextBox 251">
            <a:extLst>
              <a:ext uri="{FF2B5EF4-FFF2-40B4-BE49-F238E27FC236}">
                <a16:creationId xmlns:a16="http://schemas.microsoft.com/office/drawing/2014/main" id="{8D01BD4B-2583-5B48-B383-E76CAFBCD528}"/>
              </a:ext>
            </a:extLst>
          </p:cNvPr>
          <p:cNvSpPr txBox="1"/>
          <p:nvPr/>
        </p:nvSpPr>
        <p:spPr>
          <a:xfrm>
            <a:off x="7569666" y="2339679"/>
            <a:ext cx="1401346" cy="738664"/>
          </a:xfrm>
          <a:prstGeom prst="rect">
            <a:avLst/>
          </a:prstGeom>
          <a:noFill/>
        </p:spPr>
        <p:txBody>
          <a:bodyPr wrap="none" rtlCol="0">
            <a:spAutoFit/>
          </a:bodyPr>
          <a:lstStyle/>
          <a:p>
            <a:r>
              <a:rPr lang="en-GB" dirty="0">
                <a:solidFill>
                  <a:srgbClr val="1F497D"/>
                </a:solidFill>
                <a:latin typeface="Calibri" charset="0"/>
              </a:rPr>
              <a:t>Open Metadata</a:t>
            </a:r>
          </a:p>
          <a:p>
            <a:r>
              <a:rPr lang="en-GB" dirty="0">
                <a:solidFill>
                  <a:srgbClr val="1F497D"/>
                </a:solidFill>
                <a:latin typeface="Calibri" charset="0"/>
              </a:rPr>
              <a:t>And Governance</a:t>
            </a:r>
          </a:p>
          <a:p>
            <a:r>
              <a:rPr lang="en-GB" dirty="0">
                <a:solidFill>
                  <a:srgbClr val="1F497D"/>
                </a:solidFill>
                <a:latin typeface="Calibri" charset="0"/>
              </a:rPr>
              <a:t>(OMAG) Server</a:t>
            </a:r>
          </a:p>
        </p:txBody>
      </p:sp>
    </p:spTree>
    <p:extLst>
      <p:ext uri="{BB962C8B-B14F-4D97-AF65-F5344CB8AC3E}">
        <p14:creationId xmlns:p14="http://schemas.microsoft.com/office/powerpoint/2010/main" val="4062434005"/>
      </p:ext>
    </p:extLst>
  </p:cSld>
  <p:clrMapOvr>
    <a:masterClrMapping/>
  </p:clrMapOvr>
  <p:transition spd="med" advClick="0" advTm="10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p:spPr>
        <p:txBody>
          <a:bodyPr>
            <a:normAutofit/>
          </a:bodyPr>
          <a:lstStyle/>
          <a:p>
            <a:r>
              <a:rPr lang="en-GB" dirty="0"/>
              <a:t>Egeria </a:t>
            </a:r>
            <a:r>
              <a:rPr lang="en-US" dirty="0"/>
              <a:t>Open Metadata Repository Services (OMRS)</a:t>
            </a:r>
            <a:endParaRPr lang="en-GB" dirty="0"/>
          </a:p>
        </p:txBody>
      </p:sp>
      <p:sp>
        <p:nvSpPr>
          <p:cNvPr id="3" name="Content Placeholder 2"/>
          <p:cNvSpPr>
            <a:spLocks noGrp="1"/>
          </p:cNvSpPr>
          <p:nvPr>
            <p:ph idx="1"/>
          </p:nvPr>
        </p:nvSpPr>
        <p:spPr>
          <a:xfrm>
            <a:off x="359200" y="965874"/>
            <a:ext cx="5125296" cy="3603001"/>
          </a:xfrm>
        </p:spPr>
        <p:txBody>
          <a:bodyPr>
            <a:noAutofit/>
          </a:bodyPr>
          <a:lstStyle/>
          <a:p>
            <a:r>
              <a:rPr lang="en-US" sz="1200" dirty="0"/>
              <a:t>The OMRS defines a protocol and a set of connectors</a:t>
            </a:r>
          </a:p>
          <a:p>
            <a:pPr lvl="1"/>
            <a:r>
              <a:rPr lang="en-US" sz="1200" dirty="0"/>
              <a:t>The Enterprise Connector performs cohort-wide operations – this includes issuing queries to the cohort and when metadata is replicated from another server it can use the local connector and repository to cache it for availability and performance</a:t>
            </a:r>
          </a:p>
          <a:p>
            <a:pPr lvl="1"/>
            <a:r>
              <a:rPr lang="en-US" sz="1200" dirty="0"/>
              <a:t>The Local Connector performs local operations and provides a default Event Mapper that enables events relating to local operations to be sent to the cohort</a:t>
            </a:r>
          </a:p>
          <a:p>
            <a:pPr lvl="1"/>
            <a:r>
              <a:rPr lang="en-US" sz="1200" dirty="0"/>
              <a:t>The Repository Connector interfaces to a specific repository –  and optionally, may be accompanied by a custom Event Mapper</a:t>
            </a:r>
          </a:p>
          <a:p>
            <a:pPr lvl="1"/>
            <a:r>
              <a:rPr lang="en-US" sz="1200" dirty="0"/>
              <a:t>Egeria provides two built in repositories and there are connectors to other repositories</a:t>
            </a:r>
          </a:p>
          <a:p>
            <a:pPr lvl="0"/>
            <a:r>
              <a:rPr lang="en-US" sz="1200" dirty="0"/>
              <a:t>The interface to a repository connector is the </a:t>
            </a:r>
            <a:r>
              <a:rPr lang="en-US" sz="1200" dirty="0" err="1"/>
              <a:t>MetadataCollection</a:t>
            </a:r>
            <a:r>
              <a:rPr lang="en-US" sz="1200" dirty="0"/>
              <a:t> API, described on the next slide</a:t>
            </a:r>
          </a:p>
        </p:txBody>
      </p:sp>
      <p:sp>
        <p:nvSpPr>
          <p:cNvPr id="10" name="Rectangle 9">
            <a:extLst>
              <a:ext uri="{FF2B5EF4-FFF2-40B4-BE49-F238E27FC236}">
                <a16:creationId xmlns:a16="http://schemas.microsoft.com/office/drawing/2014/main" id="{C544D8EA-33B3-B64D-8B02-27C4FE4791A7}"/>
              </a:ext>
            </a:extLst>
          </p:cNvPr>
          <p:cNvSpPr/>
          <p:nvPr/>
        </p:nvSpPr>
        <p:spPr>
          <a:xfrm>
            <a:off x="5634726" y="1842039"/>
            <a:ext cx="1881809" cy="1444279"/>
          </a:xfrm>
          <a:prstGeom prst="rect">
            <a:avLst/>
          </a:prstGeom>
          <a:noFill/>
          <a:ln w="12700">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66E9DD9-1690-F04A-9B19-8609E5E97FF3}"/>
              </a:ext>
            </a:extLst>
          </p:cNvPr>
          <p:cNvSpPr/>
          <p:nvPr/>
        </p:nvSpPr>
        <p:spPr>
          <a:xfrm>
            <a:off x="5725865" y="1938124"/>
            <a:ext cx="1719535" cy="359537"/>
          </a:xfrm>
          <a:prstGeom prst="rect">
            <a:avLst/>
          </a:prstGeom>
          <a:solidFill>
            <a:srgbClr val="6DCCDE"/>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accent6">
                    <a:lumMod val="50000"/>
                  </a:schemeClr>
                </a:solidFill>
                <a:latin typeface="Calibri"/>
                <a:cs typeface="Calibri"/>
              </a:rPr>
              <a:t>OMRS Enterprise Connector</a:t>
            </a:r>
          </a:p>
        </p:txBody>
      </p:sp>
      <p:sp>
        <p:nvSpPr>
          <p:cNvPr id="16" name="Rectangle 15">
            <a:extLst>
              <a:ext uri="{FF2B5EF4-FFF2-40B4-BE49-F238E27FC236}">
                <a16:creationId xmlns:a16="http://schemas.microsoft.com/office/drawing/2014/main" id="{970269DE-E485-0D4E-921A-777B32A8E9BB}"/>
              </a:ext>
            </a:extLst>
          </p:cNvPr>
          <p:cNvSpPr/>
          <p:nvPr/>
        </p:nvSpPr>
        <p:spPr>
          <a:xfrm>
            <a:off x="5728346" y="2347568"/>
            <a:ext cx="1717054" cy="378156"/>
          </a:xfrm>
          <a:prstGeom prst="rect">
            <a:avLst/>
          </a:prstGeom>
          <a:solidFill>
            <a:srgbClr val="6DCCDE"/>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accent6">
                    <a:lumMod val="50000"/>
                  </a:schemeClr>
                </a:solidFill>
                <a:latin typeface="Calibri"/>
                <a:cs typeface="Calibri"/>
              </a:rPr>
              <a:t>OMRS Local Connector</a:t>
            </a:r>
          </a:p>
          <a:p>
            <a:pPr algn="ctr"/>
            <a:r>
              <a:rPr lang="en-GB" sz="1050" dirty="0">
                <a:solidFill>
                  <a:schemeClr val="accent6">
                    <a:lumMod val="50000"/>
                  </a:schemeClr>
                </a:solidFill>
                <a:latin typeface="Calibri"/>
                <a:cs typeface="Calibri"/>
              </a:rPr>
              <a:t>&amp; Event Mapper</a:t>
            </a:r>
          </a:p>
        </p:txBody>
      </p:sp>
      <p:sp>
        <p:nvSpPr>
          <p:cNvPr id="17" name="Rectangle 16">
            <a:extLst>
              <a:ext uri="{FF2B5EF4-FFF2-40B4-BE49-F238E27FC236}">
                <a16:creationId xmlns:a16="http://schemas.microsoft.com/office/drawing/2014/main" id="{9253A059-6ECC-8E47-925A-50D0A1F9C3CE}"/>
              </a:ext>
            </a:extLst>
          </p:cNvPr>
          <p:cNvSpPr/>
          <p:nvPr/>
        </p:nvSpPr>
        <p:spPr>
          <a:xfrm>
            <a:off x="5725865" y="2859011"/>
            <a:ext cx="1715644" cy="302814"/>
          </a:xfrm>
          <a:prstGeom prst="rect">
            <a:avLst/>
          </a:prstGeom>
          <a:solidFill>
            <a:srgbClr val="6DCCDE"/>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dirty="0">
                <a:solidFill>
                  <a:schemeClr val="accent6">
                    <a:lumMod val="50000"/>
                  </a:schemeClr>
                </a:solidFill>
                <a:latin typeface="Calibri"/>
                <a:cs typeface="Calibri"/>
              </a:rPr>
              <a:t>OMRS Repository Connector</a:t>
            </a:r>
          </a:p>
        </p:txBody>
      </p:sp>
      <p:sp>
        <p:nvSpPr>
          <p:cNvPr id="19" name="Can 18">
            <a:extLst>
              <a:ext uri="{FF2B5EF4-FFF2-40B4-BE49-F238E27FC236}">
                <a16:creationId xmlns:a16="http://schemas.microsoft.com/office/drawing/2014/main" id="{5DD92AD1-917E-3543-991B-E17A5C9A604B}"/>
              </a:ext>
            </a:extLst>
          </p:cNvPr>
          <p:cNvSpPr/>
          <p:nvPr/>
        </p:nvSpPr>
        <p:spPr>
          <a:xfrm>
            <a:off x="6200621" y="3812210"/>
            <a:ext cx="770021" cy="499975"/>
          </a:xfrm>
          <a:prstGeom prst="can">
            <a:avLst/>
          </a:prstGeom>
          <a:solidFill>
            <a:srgbClr val="6DCCD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 name="Elbow Connector 20">
            <a:extLst>
              <a:ext uri="{FF2B5EF4-FFF2-40B4-BE49-F238E27FC236}">
                <a16:creationId xmlns:a16="http://schemas.microsoft.com/office/drawing/2014/main" id="{C34D13CA-DC0F-274E-A954-8E3051D54A68}"/>
              </a:ext>
            </a:extLst>
          </p:cNvPr>
          <p:cNvCxnSpPr>
            <a:stCxn id="17" idx="2"/>
            <a:endCxn id="19" idx="1"/>
          </p:cNvCxnSpPr>
          <p:nvPr/>
        </p:nvCxnSpPr>
        <p:spPr>
          <a:xfrm rot="16200000" flipH="1">
            <a:off x="6259467" y="3486044"/>
            <a:ext cx="650385" cy="1945"/>
          </a:xfrm>
          <a:prstGeom prst="bentConnector3">
            <a:avLst/>
          </a:prstGeom>
          <a:ln w="15875">
            <a:solidFill>
              <a:srgbClr val="6DCCDE"/>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AFC94B9-EE1E-6D47-89F0-ADB21AA2E37C}"/>
              </a:ext>
            </a:extLst>
          </p:cNvPr>
          <p:cNvSpPr txBox="1"/>
          <p:nvPr/>
        </p:nvSpPr>
        <p:spPr>
          <a:xfrm>
            <a:off x="6145866" y="4416985"/>
            <a:ext cx="859531" cy="261610"/>
          </a:xfrm>
          <a:prstGeom prst="rect">
            <a:avLst/>
          </a:prstGeom>
          <a:noFill/>
        </p:spPr>
        <p:txBody>
          <a:bodyPr wrap="none" rtlCol="0">
            <a:spAutoFit/>
          </a:bodyPr>
          <a:lstStyle/>
          <a:p>
            <a:r>
              <a:rPr lang="en-US" sz="1050" dirty="0"/>
              <a:t>Repository</a:t>
            </a:r>
          </a:p>
        </p:txBody>
      </p:sp>
      <p:grpSp>
        <p:nvGrpSpPr>
          <p:cNvPr id="35" name="Group 34">
            <a:extLst>
              <a:ext uri="{FF2B5EF4-FFF2-40B4-BE49-F238E27FC236}">
                <a16:creationId xmlns:a16="http://schemas.microsoft.com/office/drawing/2014/main" id="{E9B07489-8067-B049-B07D-2A62A224C66E}"/>
              </a:ext>
            </a:extLst>
          </p:cNvPr>
          <p:cNvGrpSpPr/>
          <p:nvPr/>
        </p:nvGrpSpPr>
        <p:grpSpPr>
          <a:xfrm>
            <a:off x="7804184" y="1813887"/>
            <a:ext cx="1259149" cy="339713"/>
            <a:chOff x="7016525" y="965874"/>
            <a:chExt cx="1259149" cy="339713"/>
          </a:xfrm>
        </p:grpSpPr>
        <p:sp>
          <p:nvSpPr>
            <p:cNvPr id="32" name="Can 31">
              <a:extLst>
                <a:ext uri="{FF2B5EF4-FFF2-40B4-BE49-F238E27FC236}">
                  <a16:creationId xmlns:a16="http://schemas.microsoft.com/office/drawing/2014/main" id="{385DF38B-227E-A142-8F2B-1D225F4FAF3C}"/>
                </a:ext>
              </a:extLst>
            </p:cNvPr>
            <p:cNvSpPr/>
            <p:nvPr/>
          </p:nvSpPr>
          <p:spPr>
            <a:xfrm>
              <a:off x="7016525" y="965874"/>
              <a:ext cx="1259149" cy="339713"/>
            </a:xfrm>
            <a:prstGeom prst="can">
              <a:avLst>
                <a:gd name="adj" fmla="val 46283"/>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GB" dirty="0">
                <a:solidFill>
                  <a:srgbClr val="1F497D"/>
                </a:solidFill>
                <a:latin typeface="Calibri" charset="0"/>
              </a:endParaRPr>
            </a:p>
          </p:txBody>
        </p:sp>
        <p:sp>
          <p:nvSpPr>
            <p:cNvPr id="33" name="Oval 32">
              <a:extLst>
                <a:ext uri="{FF2B5EF4-FFF2-40B4-BE49-F238E27FC236}">
                  <a16:creationId xmlns:a16="http://schemas.microsoft.com/office/drawing/2014/main" id="{604C4A2A-F30A-B64B-911D-70B58FF76A91}"/>
                </a:ext>
              </a:extLst>
            </p:cNvPr>
            <p:cNvSpPr/>
            <p:nvPr/>
          </p:nvSpPr>
          <p:spPr>
            <a:xfrm>
              <a:off x="7195930" y="1024422"/>
              <a:ext cx="929515"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34" name="TextBox 33">
            <a:extLst>
              <a:ext uri="{FF2B5EF4-FFF2-40B4-BE49-F238E27FC236}">
                <a16:creationId xmlns:a16="http://schemas.microsoft.com/office/drawing/2014/main" id="{025C1A4A-1D52-7148-9D7D-A58957C2B79B}"/>
              </a:ext>
            </a:extLst>
          </p:cNvPr>
          <p:cNvSpPr txBox="1"/>
          <p:nvPr/>
        </p:nvSpPr>
        <p:spPr>
          <a:xfrm>
            <a:off x="8153233" y="2170703"/>
            <a:ext cx="590226" cy="253916"/>
          </a:xfrm>
          <a:prstGeom prst="rect">
            <a:avLst/>
          </a:prstGeom>
          <a:noFill/>
        </p:spPr>
        <p:txBody>
          <a:bodyPr wrap="none" rtlCol="0">
            <a:spAutoFit/>
          </a:bodyPr>
          <a:lstStyle/>
          <a:p>
            <a:r>
              <a:rPr lang="en-US" sz="1050" dirty="0"/>
              <a:t>Cohort</a:t>
            </a:r>
          </a:p>
        </p:txBody>
      </p:sp>
      <p:cxnSp>
        <p:nvCxnSpPr>
          <p:cNvPr id="39" name="Straight Arrow Connector 38">
            <a:extLst>
              <a:ext uri="{FF2B5EF4-FFF2-40B4-BE49-F238E27FC236}">
                <a16:creationId xmlns:a16="http://schemas.microsoft.com/office/drawing/2014/main" id="{81DC5426-4E15-5945-B64F-2BE4BC05445D}"/>
              </a:ext>
            </a:extLst>
          </p:cNvPr>
          <p:cNvCxnSpPr>
            <a:cxnSpLocks/>
          </p:cNvCxnSpPr>
          <p:nvPr/>
        </p:nvCxnSpPr>
        <p:spPr>
          <a:xfrm flipV="1">
            <a:off x="7579075" y="2170703"/>
            <a:ext cx="404514" cy="1901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A1960E-CBF0-FA4A-AC56-F09F450C801D}"/>
              </a:ext>
            </a:extLst>
          </p:cNvPr>
          <p:cNvCxnSpPr>
            <a:cxnSpLocks/>
          </p:cNvCxnSpPr>
          <p:nvPr/>
        </p:nvCxnSpPr>
        <p:spPr>
          <a:xfrm>
            <a:off x="6405799" y="3286320"/>
            <a:ext cx="0" cy="4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4718E5-775F-2946-85B1-22D27BC04F8F}"/>
              </a:ext>
            </a:extLst>
          </p:cNvPr>
          <p:cNvCxnSpPr>
            <a:cxnSpLocks/>
          </p:cNvCxnSpPr>
          <p:nvPr/>
        </p:nvCxnSpPr>
        <p:spPr>
          <a:xfrm flipV="1">
            <a:off x="6796043" y="3286320"/>
            <a:ext cx="0" cy="45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8D8B362-5EB7-FA4C-A0CF-F6EC777A9EEA}"/>
              </a:ext>
            </a:extLst>
          </p:cNvPr>
          <p:cNvCxnSpPr>
            <a:cxnSpLocks/>
          </p:cNvCxnSpPr>
          <p:nvPr/>
        </p:nvCxnSpPr>
        <p:spPr>
          <a:xfrm flipH="1">
            <a:off x="5725865" y="2791133"/>
            <a:ext cx="1715644"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5713991-D9D1-6644-99F4-1592C42A88C5}"/>
              </a:ext>
            </a:extLst>
          </p:cNvPr>
          <p:cNvSpPr txBox="1"/>
          <p:nvPr/>
        </p:nvSpPr>
        <p:spPr>
          <a:xfrm>
            <a:off x="7697490" y="2750203"/>
            <a:ext cx="1276311" cy="400110"/>
          </a:xfrm>
          <a:prstGeom prst="rect">
            <a:avLst/>
          </a:prstGeom>
          <a:noFill/>
        </p:spPr>
        <p:txBody>
          <a:bodyPr wrap="none" rtlCol="0">
            <a:spAutoFit/>
          </a:bodyPr>
          <a:lstStyle/>
          <a:p>
            <a:r>
              <a:rPr lang="en-US" sz="1000" dirty="0" err="1"/>
              <a:t>MetadataCollection</a:t>
            </a:r>
            <a:endParaRPr lang="en-US" sz="1000" dirty="0"/>
          </a:p>
          <a:p>
            <a:r>
              <a:rPr lang="en-US" sz="1000" dirty="0"/>
              <a:t>API</a:t>
            </a:r>
          </a:p>
        </p:txBody>
      </p:sp>
      <p:cxnSp>
        <p:nvCxnSpPr>
          <p:cNvPr id="56" name="Straight Connector 55">
            <a:extLst>
              <a:ext uri="{FF2B5EF4-FFF2-40B4-BE49-F238E27FC236}">
                <a16:creationId xmlns:a16="http://schemas.microsoft.com/office/drawing/2014/main" id="{EE5022B4-98FC-3140-A21B-923CE53B2F82}"/>
              </a:ext>
            </a:extLst>
          </p:cNvPr>
          <p:cNvCxnSpPr>
            <a:cxnSpLocks/>
          </p:cNvCxnSpPr>
          <p:nvPr/>
        </p:nvCxnSpPr>
        <p:spPr>
          <a:xfrm>
            <a:off x="7596188" y="2814956"/>
            <a:ext cx="169644" cy="750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20459"/>
      </p:ext>
    </p:extLst>
  </p:cSld>
  <p:clrMapOvr>
    <a:masterClrMapping/>
  </p:clrMapOvr>
  <p:transition spd="med" advClick="0" advTm="10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The </a:t>
            </a:r>
            <a:r>
              <a:rPr lang="en-GB" dirty="0" err="1"/>
              <a:t>OMRSMetadataCollection</a:t>
            </a:r>
            <a:r>
              <a:rPr lang="en-GB" dirty="0"/>
              <a:t> interface</a:t>
            </a:r>
          </a:p>
        </p:txBody>
      </p:sp>
      <p:sp>
        <p:nvSpPr>
          <p:cNvPr id="3" name="Content Placeholder 2"/>
          <p:cNvSpPr>
            <a:spLocks noGrp="1"/>
          </p:cNvSpPr>
          <p:nvPr>
            <p:ph idx="1"/>
          </p:nvPr>
        </p:nvSpPr>
        <p:spPr>
          <a:xfrm>
            <a:off x="359200" y="1258957"/>
            <a:ext cx="8473100" cy="3309918"/>
          </a:xfrm>
        </p:spPr>
        <p:txBody>
          <a:bodyPr>
            <a:noAutofit/>
          </a:bodyPr>
          <a:lstStyle/>
          <a:p>
            <a:r>
              <a:rPr lang="en-US" sz="1400" dirty="0"/>
              <a:t>The interface to an Egeria repository is the </a:t>
            </a:r>
            <a:r>
              <a:rPr lang="en-US" sz="1400" dirty="0" err="1"/>
              <a:t>OMRSMetadataCollection</a:t>
            </a:r>
            <a:r>
              <a:rPr lang="en-US" sz="1400" dirty="0"/>
              <a:t> interface</a:t>
            </a:r>
          </a:p>
          <a:p>
            <a:endParaRPr lang="en-US" sz="1400" dirty="0"/>
          </a:p>
          <a:p>
            <a:r>
              <a:rPr lang="en-US" sz="1400" dirty="0"/>
              <a:t>It includes groups of operations:</a:t>
            </a:r>
          </a:p>
          <a:p>
            <a:r>
              <a:rPr lang="en-US" sz="1400" dirty="0"/>
              <a:t>Group 1: Identification of metadata repository - </a:t>
            </a:r>
            <a:r>
              <a:rPr lang="en-US" sz="1400" dirty="0" err="1"/>
              <a:t>metadataCollectionId</a:t>
            </a:r>
            <a:endParaRPr lang="en-US" sz="1400" dirty="0"/>
          </a:p>
          <a:p>
            <a:r>
              <a:rPr lang="en-US" sz="1400" dirty="0"/>
              <a:t>Group 2: Type definitions (types, attributes) - add, find, get, remove, …</a:t>
            </a:r>
          </a:p>
          <a:p>
            <a:r>
              <a:rPr lang="en-US" sz="1400" dirty="0"/>
              <a:t>Group 3: Find instances (entities, relationships) - get, find, graph-queries, …</a:t>
            </a:r>
          </a:p>
          <a:p>
            <a:r>
              <a:rPr lang="en-US" sz="1400" dirty="0"/>
              <a:t>Group 4: Maintain instances (entities, relationships) - </a:t>
            </a:r>
            <a:r>
              <a:rPr lang="en-US" sz="1400" dirty="0" err="1"/>
              <a:t>addEntity</a:t>
            </a:r>
            <a:r>
              <a:rPr lang="en-US" sz="1400" dirty="0"/>
              <a:t>, </a:t>
            </a:r>
            <a:r>
              <a:rPr lang="en-US" sz="1400" dirty="0" err="1"/>
              <a:t>deleteEntity</a:t>
            </a:r>
            <a:r>
              <a:rPr lang="en-US" sz="1400" dirty="0"/>
              <a:t>, …</a:t>
            </a:r>
          </a:p>
          <a:p>
            <a:r>
              <a:rPr lang="en-US" sz="1400" dirty="0"/>
              <a:t>Group 5: Change control information (entities, relationships) - </a:t>
            </a:r>
            <a:r>
              <a:rPr lang="en-US" sz="1400" dirty="0" err="1"/>
              <a:t>reIdentify</a:t>
            </a:r>
            <a:r>
              <a:rPr lang="en-US" sz="1400" dirty="0"/>
              <a:t>, </a:t>
            </a:r>
            <a:r>
              <a:rPr lang="en-US" sz="1400" dirty="0" err="1"/>
              <a:t>reHome</a:t>
            </a:r>
            <a:r>
              <a:rPr lang="en-US" sz="1400" dirty="0"/>
              <a:t>, …</a:t>
            </a:r>
          </a:p>
          <a:p>
            <a:r>
              <a:rPr lang="en-US" sz="1400" dirty="0"/>
              <a:t>Group 6: Maintenance of reference (replica) copies – save, purge, refresh,…</a:t>
            </a:r>
          </a:p>
        </p:txBody>
      </p:sp>
    </p:spTree>
    <p:extLst>
      <p:ext uri="{BB962C8B-B14F-4D97-AF65-F5344CB8AC3E}">
        <p14:creationId xmlns:p14="http://schemas.microsoft.com/office/powerpoint/2010/main" val="3099363077"/>
      </p:ext>
    </p:extLst>
  </p:cSld>
  <p:clrMapOvr>
    <a:masterClrMapping/>
  </p:clrMapOvr>
  <p:transition spd="med" advClick="0" advTm="10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Egeria metadata – a distributed graph</a:t>
            </a:r>
          </a:p>
        </p:txBody>
      </p:sp>
      <p:grpSp>
        <p:nvGrpSpPr>
          <p:cNvPr id="5" name="Group 4">
            <a:extLst>
              <a:ext uri="{FF2B5EF4-FFF2-40B4-BE49-F238E27FC236}">
                <a16:creationId xmlns:a16="http://schemas.microsoft.com/office/drawing/2014/main" id="{4BB2603E-A745-D349-B35B-395171474696}"/>
              </a:ext>
            </a:extLst>
          </p:cNvPr>
          <p:cNvGrpSpPr/>
          <p:nvPr/>
        </p:nvGrpSpPr>
        <p:grpSpPr>
          <a:xfrm>
            <a:off x="2069242" y="1615225"/>
            <a:ext cx="4748213" cy="2178091"/>
            <a:chOff x="152400" y="834630"/>
            <a:chExt cx="8767763" cy="4021932"/>
          </a:xfrm>
        </p:grpSpPr>
        <p:sp>
          <p:nvSpPr>
            <p:cNvPr id="6" name="Rectangle 5">
              <a:extLst>
                <a:ext uri="{FF2B5EF4-FFF2-40B4-BE49-F238E27FC236}">
                  <a16:creationId xmlns:a16="http://schemas.microsoft.com/office/drawing/2014/main" id="{AE0CD5D8-2F6D-6B46-9FD1-95D476144BA5}"/>
                </a:ext>
              </a:extLst>
            </p:cNvPr>
            <p:cNvSpPr/>
            <p:nvPr/>
          </p:nvSpPr>
          <p:spPr>
            <a:xfrm>
              <a:off x="157216" y="834630"/>
              <a:ext cx="8759825" cy="2187178"/>
            </a:xfrm>
            <a:prstGeom prst="rect">
              <a:avLst/>
            </a:prstGeom>
            <a:solidFill>
              <a:srgbClr val="4BACC6">
                <a:lumMod val="40000"/>
                <a:lumOff val="60000"/>
              </a:srgbClr>
            </a:solidFill>
            <a:ln w="9525" cap="flat" cmpd="sng" algn="ctr">
              <a:noFill/>
              <a:prstDash val="solid"/>
            </a:ln>
            <a:effectLst>
              <a:outerShdw blurRad="40000" dist="23000" dir="5400000" rotWithShape="0">
                <a:srgbClr val="000000">
                  <a:alpha val="35000"/>
                </a:srgbClr>
              </a:outerShdw>
            </a:effectLst>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F497D"/>
                  </a:solidFill>
                  <a:effectLst/>
                  <a:uLnTx/>
                  <a:uFillTx/>
                  <a:latin typeface="Calibri"/>
                  <a:ea typeface="ＭＳ Ｐゴシック"/>
                  <a:cs typeface="Calibri"/>
                </a:rPr>
                <a:t>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F497D"/>
                  </a:solidFill>
                  <a:effectLst/>
                  <a:uLnTx/>
                  <a:uFillTx/>
                  <a:latin typeface="Calibri"/>
                  <a:ea typeface="ＭＳ Ｐゴシック"/>
                  <a:cs typeface="Calibri"/>
                </a:rPr>
                <a:t>metadata</a:t>
              </a:r>
            </a:p>
          </p:txBody>
        </p:sp>
        <p:sp>
          <p:nvSpPr>
            <p:cNvPr id="7" name="Rectangle 6">
              <a:extLst>
                <a:ext uri="{FF2B5EF4-FFF2-40B4-BE49-F238E27FC236}">
                  <a16:creationId xmlns:a16="http://schemas.microsoft.com/office/drawing/2014/main" id="{B95F2579-2645-9C44-97E8-36342F0BEA83}"/>
                </a:ext>
              </a:extLst>
            </p:cNvPr>
            <p:cNvSpPr/>
            <p:nvPr/>
          </p:nvSpPr>
          <p:spPr>
            <a:xfrm>
              <a:off x="157163" y="3045645"/>
              <a:ext cx="8763000" cy="1316831"/>
            </a:xfrm>
            <a:prstGeom prst="rect">
              <a:avLst/>
            </a:prstGeom>
            <a:solidFill>
              <a:srgbClr val="EEECE1">
                <a:lumMod val="75000"/>
              </a:srgb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F497D"/>
                  </a:solidFill>
                  <a:effectLst/>
                  <a:uLnTx/>
                  <a:uFillTx/>
                  <a:latin typeface="Calibri"/>
                  <a:ea typeface="ＭＳ Ｐゴシック"/>
                  <a:cs typeface="Calibri"/>
                </a:rPr>
                <a:t>Structural</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F497D"/>
                  </a:solidFill>
                  <a:effectLst/>
                  <a:uLnTx/>
                  <a:uFillTx/>
                  <a:latin typeface="Calibri"/>
                  <a:ea typeface="ＭＳ Ｐゴシック"/>
                  <a:cs typeface="Calibri"/>
                </a:rPr>
                <a:t>metadata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F497D"/>
                  </a:solidFill>
                  <a:effectLst/>
                  <a:uLnTx/>
                  <a:uFillTx/>
                  <a:latin typeface="Calibri"/>
                  <a:ea typeface="ＭＳ Ｐゴシック"/>
                  <a:cs typeface="Calibri"/>
                </a:rPr>
                <a:t>a data store</a:t>
              </a:r>
            </a:p>
          </p:txBody>
        </p:sp>
        <p:cxnSp>
          <p:nvCxnSpPr>
            <p:cNvPr id="8" name="Straight Connector 7">
              <a:extLst>
                <a:ext uri="{FF2B5EF4-FFF2-40B4-BE49-F238E27FC236}">
                  <a16:creationId xmlns:a16="http://schemas.microsoft.com/office/drawing/2014/main" id="{F8F3FD83-F0FC-2E42-BC57-6C9AA18016CC}"/>
                </a:ext>
              </a:extLst>
            </p:cNvPr>
            <p:cNvCxnSpPr/>
            <p:nvPr/>
          </p:nvCxnSpPr>
          <p:spPr bwMode="auto">
            <a:xfrm>
              <a:off x="1955800" y="3273029"/>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C5DC29FF-E4CF-0543-96C8-92BD5E8A350A}"/>
                </a:ext>
              </a:extLst>
            </p:cNvPr>
            <p:cNvCxnSpPr/>
            <p:nvPr/>
          </p:nvCxnSpPr>
          <p:spPr bwMode="auto">
            <a:xfrm>
              <a:off x="1958975" y="4176713"/>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 name="Rectangle 9">
              <a:extLst>
                <a:ext uri="{FF2B5EF4-FFF2-40B4-BE49-F238E27FC236}">
                  <a16:creationId xmlns:a16="http://schemas.microsoft.com/office/drawing/2014/main" id="{AED0969F-3DEE-C541-AF3F-CA852BE19D6A}"/>
                </a:ext>
              </a:extLst>
            </p:cNvPr>
            <p:cNvSpPr/>
            <p:nvPr/>
          </p:nvSpPr>
          <p:spPr>
            <a:xfrm>
              <a:off x="1751013"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small" spc="0" normalizeH="0" baseline="0" noProof="0" dirty="0" err="1">
                  <a:ln>
                    <a:noFill/>
                  </a:ln>
                  <a:solidFill>
                    <a:srgbClr val="1F497D"/>
                  </a:solidFill>
                  <a:effectLst/>
                  <a:uLnTx/>
                  <a:uFillTx/>
                  <a:latin typeface="Calibri"/>
                  <a:ea typeface="ＭＳ Ｐゴシック"/>
                  <a:cs typeface="Calibri"/>
                </a:rPr>
                <a:t>EmpName</a:t>
              </a:r>
              <a:endParaRPr kumimoji="0" lang="en-US" sz="80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1" name="Rectangle 10">
              <a:extLst>
                <a:ext uri="{FF2B5EF4-FFF2-40B4-BE49-F238E27FC236}">
                  <a16:creationId xmlns:a16="http://schemas.microsoft.com/office/drawing/2014/main" id="{C0F9CF25-B17F-B341-AB19-4EDE28092DE4}"/>
                </a:ext>
              </a:extLst>
            </p:cNvPr>
            <p:cNvSpPr/>
            <p:nvPr/>
          </p:nvSpPr>
          <p:spPr>
            <a:xfrm>
              <a:off x="272573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small" spc="0" normalizeH="0" baseline="0" noProof="0" dirty="0" err="1">
                  <a:ln>
                    <a:noFill/>
                  </a:ln>
                  <a:solidFill>
                    <a:srgbClr val="1F497D"/>
                  </a:solidFill>
                  <a:effectLst/>
                  <a:uLnTx/>
                  <a:uFillTx/>
                  <a:latin typeface="Calibri"/>
                  <a:ea typeface="ＭＳ Ｐゴシック"/>
                  <a:cs typeface="Calibri"/>
                </a:rPr>
                <a:t>EmpNo</a:t>
              </a:r>
              <a:endParaRPr kumimoji="0" lang="en-US" sz="80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2" name="Rectangle 11">
              <a:extLst>
                <a:ext uri="{FF2B5EF4-FFF2-40B4-BE49-F238E27FC236}">
                  <a16:creationId xmlns:a16="http://schemas.microsoft.com/office/drawing/2014/main" id="{30FBAF98-351F-6D46-9ABF-7A4068C4F704}"/>
                </a:ext>
              </a:extLst>
            </p:cNvPr>
            <p:cNvSpPr/>
            <p:nvPr/>
          </p:nvSpPr>
          <p:spPr>
            <a:xfrm>
              <a:off x="3698875"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small" spc="0" normalizeH="0" baseline="0" noProof="0" dirty="0" err="1">
                  <a:ln>
                    <a:noFill/>
                  </a:ln>
                  <a:solidFill>
                    <a:srgbClr val="1F497D"/>
                  </a:solidFill>
                  <a:effectLst/>
                  <a:uLnTx/>
                  <a:uFillTx/>
                  <a:latin typeface="Calibri"/>
                  <a:ea typeface="ＭＳ Ｐゴシック"/>
                  <a:cs typeface="Calibri"/>
                </a:rPr>
                <a:t>JobCode</a:t>
              </a:r>
              <a:endParaRPr kumimoji="0" lang="en-US" sz="80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 name="Rectangle 12">
              <a:extLst>
                <a:ext uri="{FF2B5EF4-FFF2-40B4-BE49-F238E27FC236}">
                  <a16:creationId xmlns:a16="http://schemas.microsoft.com/office/drawing/2014/main" id="{3D2E43A2-0F74-8C49-A9CF-E32AB6C2269C}"/>
                </a:ext>
              </a:extLst>
            </p:cNvPr>
            <p:cNvSpPr/>
            <p:nvPr/>
          </p:nvSpPr>
          <p:spPr>
            <a:xfrm>
              <a:off x="593248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small" spc="0" normalizeH="0" baseline="0" noProof="0" dirty="0">
                  <a:ln>
                    <a:noFill/>
                  </a:ln>
                  <a:solidFill>
                    <a:srgbClr val="1F497D"/>
                  </a:solidFill>
                  <a:effectLst/>
                  <a:uLnTx/>
                  <a:uFillTx/>
                  <a:latin typeface="Calibri"/>
                  <a:ea typeface="ＭＳ Ｐゴシック"/>
                  <a:cs typeface="Calibri"/>
                </a:rPr>
                <a:t>Salary</a:t>
              </a:r>
            </a:p>
          </p:txBody>
        </p:sp>
        <p:sp>
          <p:nvSpPr>
            <p:cNvPr id="14" name="Rectangle 13">
              <a:extLst>
                <a:ext uri="{FF2B5EF4-FFF2-40B4-BE49-F238E27FC236}">
                  <a16:creationId xmlns:a16="http://schemas.microsoft.com/office/drawing/2014/main" id="{84B41C0F-F4C8-F84A-9BD9-EC4B4C2248E5}"/>
                </a:ext>
              </a:extLst>
            </p:cNvPr>
            <p:cNvSpPr/>
            <p:nvPr/>
          </p:nvSpPr>
          <p:spPr>
            <a:xfrm rot="16200000">
              <a:off x="961838" y="3465450"/>
              <a:ext cx="1070372" cy="49031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small" spc="0" normalizeH="0" baseline="0" noProof="0" dirty="0">
                  <a:ln>
                    <a:noFill/>
                  </a:ln>
                  <a:solidFill>
                    <a:srgbClr val="1F497D"/>
                  </a:solidFill>
                  <a:effectLst/>
                  <a:uLnTx/>
                  <a:uFillTx/>
                  <a:latin typeface="Calibri"/>
                  <a:ea typeface="ＭＳ Ｐゴシック"/>
                  <a:cs typeface="Calibri"/>
                </a:rPr>
                <a:t>Employee Record</a:t>
              </a:r>
            </a:p>
          </p:txBody>
        </p:sp>
        <p:sp>
          <p:nvSpPr>
            <p:cNvPr id="15" name="TextBox 14">
              <a:extLst>
                <a:ext uri="{FF2B5EF4-FFF2-40B4-BE49-F238E27FC236}">
                  <a16:creationId xmlns:a16="http://schemas.microsoft.com/office/drawing/2014/main" id="{8B49BD20-CF48-E94C-B8C1-0C60FE71E42D}"/>
                </a:ext>
              </a:extLst>
            </p:cNvPr>
            <p:cNvSpPr txBox="1"/>
            <p:nvPr/>
          </p:nvSpPr>
          <p:spPr bwMode="auto">
            <a:xfrm>
              <a:off x="1066823" y="906093"/>
              <a:ext cx="110467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a:t>
              </a:r>
            </a:p>
          </p:txBody>
        </p:sp>
        <p:sp>
          <p:nvSpPr>
            <p:cNvPr id="16" name="TextBox 15">
              <a:extLst>
                <a:ext uri="{FF2B5EF4-FFF2-40B4-BE49-F238E27FC236}">
                  <a16:creationId xmlns:a16="http://schemas.microsoft.com/office/drawing/2014/main" id="{02E54B06-DFDB-0846-895C-B2D37B4E754E}"/>
                </a:ext>
              </a:extLst>
            </p:cNvPr>
            <p:cNvSpPr txBox="1"/>
            <p:nvPr/>
          </p:nvSpPr>
          <p:spPr bwMode="auto">
            <a:xfrm>
              <a:off x="4776809" y="1360910"/>
              <a:ext cx="1462838"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Work Location</a:t>
              </a:r>
            </a:p>
          </p:txBody>
        </p:sp>
        <p:sp>
          <p:nvSpPr>
            <p:cNvPr id="17" name="TextBox 16">
              <a:extLst>
                <a:ext uri="{FF2B5EF4-FFF2-40B4-BE49-F238E27FC236}">
                  <a16:creationId xmlns:a16="http://schemas.microsoft.com/office/drawing/2014/main" id="{562161A7-BEB8-6646-9953-BD1F62E168F7}"/>
                </a:ext>
              </a:extLst>
            </p:cNvPr>
            <p:cNvSpPr txBox="1"/>
            <p:nvPr/>
          </p:nvSpPr>
          <p:spPr bwMode="auto">
            <a:xfrm>
              <a:off x="6638926" y="2309838"/>
              <a:ext cx="139475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Annual Salary</a:t>
              </a:r>
            </a:p>
          </p:txBody>
        </p:sp>
        <p:sp>
          <p:nvSpPr>
            <p:cNvPr id="18" name="TextBox 17">
              <a:extLst>
                <a:ext uri="{FF2B5EF4-FFF2-40B4-BE49-F238E27FC236}">
                  <a16:creationId xmlns:a16="http://schemas.microsoft.com/office/drawing/2014/main" id="{9A5EB4A5-A55E-C344-95D8-DD72513B22B2}"/>
                </a:ext>
              </a:extLst>
            </p:cNvPr>
            <p:cNvSpPr txBox="1"/>
            <p:nvPr/>
          </p:nvSpPr>
          <p:spPr bwMode="auto">
            <a:xfrm>
              <a:off x="3787468" y="2024090"/>
              <a:ext cx="980355"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Job Title</a:t>
              </a:r>
            </a:p>
          </p:txBody>
        </p:sp>
        <p:sp>
          <p:nvSpPr>
            <p:cNvPr id="19" name="TextBox 18">
              <a:extLst>
                <a:ext uri="{FF2B5EF4-FFF2-40B4-BE49-F238E27FC236}">
                  <a16:creationId xmlns:a16="http://schemas.microsoft.com/office/drawing/2014/main" id="{F82F7E8C-7952-5540-AB33-3816B2D81581}"/>
                </a:ext>
              </a:extLst>
            </p:cNvPr>
            <p:cNvSpPr txBox="1"/>
            <p:nvPr/>
          </p:nvSpPr>
          <p:spPr bwMode="auto">
            <a:xfrm>
              <a:off x="2397146" y="2256261"/>
              <a:ext cx="129411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Id</a:t>
              </a:r>
            </a:p>
          </p:txBody>
        </p:sp>
        <p:sp>
          <p:nvSpPr>
            <p:cNvPr id="20" name="TextBox 19">
              <a:extLst>
                <a:ext uri="{FF2B5EF4-FFF2-40B4-BE49-F238E27FC236}">
                  <a16:creationId xmlns:a16="http://schemas.microsoft.com/office/drawing/2014/main" id="{CF682CEB-B57C-A54A-AE33-46004B737A2C}"/>
                </a:ext>
              </a:extLst>
            </p:cNvPr>
            <p:cNvSpPr txBox="1"/>
            <p:nvPr/>
          </p:nvSpPr>
          <p:spPr bwMode="auto">
            <a:xfrm>
              <a:off x="825506" y="2440808"/>
              <a:ext cx="1604918"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Name</a:t>
              </a:r>
            </a:p>
          </p:txBody>
        </p:sp>
        <p:sp>
          <p:nvSpPr>
            <p:cNvPr id="21" name="TextBox 20">
              <a:extLst>
                <a:ext uri="{FF2B5EF4-FFF2-40B4-BE49-F238E27FC236}">
                  <a16:creationId xmlns:a16="http://schemas.microsoft.com/office/drawing/2014/main" id="{5BFE0E4A-FBAA-B043-8E78-70C47E7958E1}"/>
                </a:ext>
              </a:extLst>
            </p:cNvPr>
            <p:cNvSpPr txBox="1"/>
            <p:nvPr/>
          </p:nvSpPr>
          <p:spPr bwMode="auto">
            <a:xfrm>
              <a:off x="7292983" y="1683569"/>
              <a:ext cx="156643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Hourly Pay Rate</a:t>
              </a:r>
            </a:p>
          </p:txBody>
        </p:sp>
        <p:sp>
          <p:nvSpPr>
            <p:cNvPr id="22" name="TextBox 21">
              <a:extLst>
                <a:ext uri="{FF2B5EF4-FFF2-40B4-BE49-F238E27FC236}">
                  <a16:creationId xmlns:a16="http://schemas.microsoft.com/office/drawing/2014/main" id="{BDE290F0-6AE6-1F46-85EC-491D8176CE4F}"/>
                </a:ext>
              </a:extLst>
            </p:cNvPr>
            <p:cNvSpPr txBox="1"/>
            <p:nvPr/>
          </p:nvSpPr>
          <p:spPr bwMode="auto">
            <a:xfrm>
              <a:off x="506415" y="1814539"/>
              <a:ext cx="103659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Manager</a:t>
              </a:r>
            </a:p>
          </p:txBody>
        </p:sp>
        <p:cxnSp>
          <p:nvCxnSpPr>
            <p:cNvPr id="23" name="Curved Connector 22">
              <a:extLst>
                <a:ext uri="{FF2B5EF4-FFF2-40B4-BE49-F238E27FC236}">
                  <a16:creationId xmlns:a16="http://schemas.microsoft.com/office/drawing/2014/main" id="{64364077-B274-0E49-A2B5-3043D3597F11}"/>
                </a:ext>
              </a:extLst>
            </p:cNvPr>
            <p:cNvCxnSpPr>
              <a:stCxn id="15" idx="2"/>
              <a:endCxn id="19" idx="1"/>
            </p:cNvCxnSpPr>
            <p:nvPr/>
          </p:nvCxnSpPr>
          <p:spPr bwMode="auto">
            <a:xfrm rot="16200000" flipH="1">
              <a:off x="1432526" y="1490554"/>
              <a:ext cx="1151255" cy="777984"/>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Curved Connector 23">
              <a:extLst>
                <a:ext uri="{FF2B5EF4-FFF2-40B4-BE49-F238E27FC236}">
                  <a16:creationId xmlns:a16="http://schemas.microsoft.com/office/drawing/2014/main" id="{8CE3C684-C937-0D43-83D2-B2B59A3F062B}"/>
                </a:ext>
              </a:extLst>
            </p:cNvPr>
            <p:cNvCxnSpPr>
              <a:stCxn id="15" idx="2"/>
              <a:endCxn id="20" idx="0"/>
            </p:cNvCxnSpPr>
            <p:nvPr/>
          </p:nvCxnSpPr>
          <p:spPr bwMode="auto">
            <a:xfrm rot="16200000" flipH="1">
              <a:off x="1055119" y="1867961"/>
              <a:ext cx="1136889" cy="8804"/>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5" name="Curved Connector 24">
              <a:extLst>
                <a:ext uri="{FF2B5EF4-FFF2-40B4-BE49-F238E27FC236}">
                  <a16:creationId xmlns:a16="http://schemas.microsoft.com/office/drawing/2014/main" id="{03184543-071B-1E49-AA92-9D3A955DC7DB}"/>
                </a:ext>
              </a:extLst>
            </p:cNvPr>
            <p:cNvCxnSpPr>
              <a:stCxn id="15" idx="2"/>
              <a:endCxn id="16" idx="1"/>
            </p:cNvCxnSpPr>
            <p:nvPr/>
          </p:nvCxnSpPr>
          <p:spPr bwMode="auto">
            <a:xfrm rot="16200000" flipH="1">
              <a:off x="3070032" y="-146953"/>
              <a:ext cx="255905" cy="315764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6" name="Curved Connector 25">
              <a:extLst>
                <a:ext uri="{FF2B5EF4-FFF2-40B4-BE49-F238E27FC236}">
                  <a16:creationId xmlns:a16="http://schemas.microsoft.com/office/drawing/2014/main" id="{8FE8621F-5C1A-FA4F-B103-AF07997862E3}"/>
                </a:ext>
              </a:extLst>
            </p:cNvPr>
            <p:cNvCxnSpPr>
              <a:stCxn id="15" idx="2"/>
              <a:endCxn id="18" idx="1"/>
            </p:cNvCxnSpPr>
            <p:nvPr/>
          </p:nvCxnSpPr>
          <p:spPr bwMode="auto">
            <a:xfrm rot="16200000" flipH="1">
              <a:off x="2243774" y="679307"/>
              <a:ext cx="919084" cy="2168306"/>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7" name="Curved Connector 26">
              <a:extLst>
                <a:ext uri="{FF2B5EF4-FFF2-40B4-BE49-F238E27FC236}">
                  <a16:creationId xmlns:a16="http://schemas.microsoft.com/office/drawing/2014/main" id="{CC123811-C6A9-C44F-85C2-89E032FB4632}"/>
                </a:ext>
              </a:extLst>
            </p:cNvPr>
            <p:cNvCxnSpPr>
              <a:stCxn id="15" idx="2"/>
              <a:endCxn id="22" idx="0"/>
            </p:cNvCxnSpPr>
            <p:nvPr/>
          </p:nvCxnSpPr>
          <p:spPr bwMode="auto">
            <a:xfrm rot="5400000">
              <a:off x="1066627" y="1262004"/>
              <a:ext cx="510620" cy="594449"/>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A6664A64-B58B-FE4C-810E-AE96D5B5C047}"/>
                </a:ext>
              </a:extLst>
            </p:cNvPr>
            <p:cNvSpPr txBox="1"/>
            <p:nvPr/>
          </p:nvSpPr>
          <p:spPr bwMode="auto">
            <a:xfrm>
              <a:off x="5002214" y="1740720"/>
              <a:ext cx="1838756" cy="397826"/>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Compensation Plan</a:t>
              </a:r>
            </a:p>
          </p:txBody>
        </p:sp>
        <p:cxnSp>
          <p:nvCxnSpPr>
            <p:cNvPr id="29" name="Curved Connector 28">
              <a:extLst>
                <a:ext uri="{FF2B5EF4-FFF2-40B4-BE49-F238E27FC236}">
                  <a16:creationId xmlns:a16="http://schemas.microsoft.com/office/drawing/2014/main" id="{553C9D00-1C4A-AB4F-9455-2045DE037627}"/>
                </a:ext>
              </a:extLst>
            </p:cNvPr>
            <p:cNvCxnSpPr>
              <a:stCxn id="15" idx="2"/>
              <a:endCxn id="28" idx="1"/>
            </p:cNvCxnSpPr>
            <p:nvPr/>
          </p:nvCxnSpPr>
          <p:spPr bwMode="auto">
            <a:xfrm rot="16200000" flipH="1">
              <a:off x="2992832" y="-69751"/>
              <a:ext cx="635714" cy="338305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Curved Connector 29">
              <a:extLst>
                <a:ext uri="{FF2B5EF4-FFF2-40B4-BE49-F238E27FC236}">
                  <a16:creationId xmlns:a16="http://schemas.microsoft.com/office/drawing/2014/main" id="{E6F9BC4F-A815-A647-B8E8-6445460CF9AF}"/>
                </a:ext>
              </a:extLst>
            </p:cNvPr>
            <p:cNvCxnSpPr>
              <a:stCxn id="21" idx="1"/>
              <a:endCxn id="28" idx="2"/>
            </p:cNvCxnSpPr>
            <p:nvPr/>
          </p:nvCxnSpPr>
          <p:spPr bwMode="auto">
            <a:xfrm rot="10800000" flipV="1">
              <a:off x="5921595" y="1882482"/>
              <a:ext cx="1371390" cy="256063"/>
            </a:xfrm>
            <a:prstGeom prst="curvedConnector4">
              <a:avLst>
                <a:gd name="adj1" fmla="val 16480"/>
                <a:gd name="adj2" fmla="val 264849"/>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1" name="Curved Connector 30">
              <a:extLst>
                <a:ext uri="{FF2B5EF4-FFF2-40B4-BE49-F238E27FC236}">
                  <a16:creationId xmlns:a16="http://schemas.microsoft.com/office/drawing/2014/main" id="{368DB551-1979-DF4C-9093-CCA508FDE670}"/>
                </a:ext>
              </a:extLst>
            </p:cNvPr>
            <p:cNvCxnSpPr>
              <a:stCxn id="17" idx="1"/>
              <a:endCxn id="28" idx="2"/>
            </p:cNvCxnSpPr>
            <p:nvPr/>
          </p:nvCxnSpPr>
          <p:spPr bwMode="auto">
            <a:xfrm rot="10800000">
              <a:off x="5921593" y="2138546"/>
              <a:ext cx="717333" cy="370205"/>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2" name="Curved Connector 70">
              <a:extLst>
                <a:ext uri="{FF2B5EF4-FFF2-40B4-BE49-F238E27FC236}">
                  <a16:creationId xmlns:a16="http://schemas.microsoft.com/office/drawing/2014/main" id="{F2BC7366-8679-914F-BE11-6C1F9AD541F6}"/>
                </a:ext>
              </a:extLst>
            </p:cNvPr>
            <p:cNvCxnSpPr>
              <a:stCxn id="18" idx="2"/>
              <a:endCxn id="12" idx="0"/>
            </p:cNvCxnSpPr>
            <p:nvPr/>
          </p:nvCxnSpPr>
          <p:spPr bwMode="auto">
            <a:xfrm rot="5400000">
              <a:off x="3807961" y="2798606"/>
              <a:ext cx="846376" cy="92997"/>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3" name="Curved Connector 70">
              <a:extLst>
                <a:ext uri="{FF2B5EF4-FFF2-40B4-BE49-F238E27FC236}">
                  <a16:creationId xmlns:a16="http://schemas.microsoft.com/office/drawing/2014/main" id="{3E0D5CC4-1566-5949-BD84-99B92CAE8201}"/>
                </a:ext>
              </a:extLst>
            </p:cNvPr>
            <p:cNvCxnSpPr>
              <a:stCxn id="20" idx="2"/>
              <a:endCxn id="10" idx="0"/>
            </p:cNvCxnSpPr>
            <p:nvPr/>
          </p:nvCxnSpPr>
          <p:spPr bwMode="auto">
            <a:xfrm rot="16200000" flipH="1">
              <a:off x="1717549" y="2749051"/>
              <a:ext cx="429658" cy="608823"/>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4" name="Curved Connector 70">
              <a:extLst>
                <a:ext uri="{FF2B5EF4-FFF2-40B4-BE49-F238E27FC236}">
                  <a16:creationId xmlns:a16="http://schemas.microsoft.com/office/drawing/2014/main" id="{3DE59539-23D9-5448-B8C0-E38433835257}"/>
                </a:ext>
              </a:extLst>
            </p:cNvPr>
            <p:cNvCxnSpPr>
              <a:stCxn id="19" idx="2"/>
              <a:endCxn id="11" idx="0"/>
            </p:cNvCxnSpPr>
            <p:nvPr/>
          </p:nvCxnSpPr>
          <p:spPr bwMode="auto">
            <a:xfrm rot="16200000" flipH="1">
              <a:off x="2820757" y="2877535"/>
              <a:ext cx="614205" cy="167308"/>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5" name="Curved Connector 70">
              <a:extLst>
                <a:ext uri="{FF2B5EF4-FFF2-40B4-BE49-F238E27FC236}">
                  <a16:creationId xmlns:a16="http://schemas.microsoft.com/office/drawing/2014/main" id="{92E4404D-06C5-154C-B178-CCAA82AFDE7E}"/>
                </a:ext>
              </a:extLst>
            </p:cNvPr>
            <p:cNvCxnSpPr>
              <a:stCxn id="17" idx="2"/>
              <a:endCxn id="13" idx="0"/>
            </p:cNvCxnSpPr>
            <p:nvPr/>
          </p:nvCxnSpPr>
          <p:spPr bwMode="auto">
            <a:xfrm rot="5400000">
              <a:off x="6596970" y="2528958"/>
              <a:ext cx="560628" cy="918042"/>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6" name="TextBox 35">
              <a:extLst>
                <a:ext uri="{FF2B5EF4-FFF2-40B4-BE49-F238E27FC236}">
                  <a16:creationId xmlns:a16="http://schemas.microsoft.com/office/drawing/2014/main" id="{063E632A-8632-BA40-A622-9CDCC9DD79D1}"/>
                </a:ext>
              </a:extLst>
            </p:cNvPr>
            <p:cNvSpPr txBox="1"/>
            <p:nvPr/>
          </p:nvSpPr>
          <p:spPr bwMode="auto">
            <a:xfrm>
              <a:off x="3951339" y="1222799"/>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37" name="TextBox 36">
              <a:extLst>
                <a:ext uri="{FF2B5EF4-FFF2-40B4-BE49-F238E27FC236}">
                  <a16:creationId xmlns:a16="http://schemas.microsoft.com/office/drawing/2014/main" id="{E00AEAE5-AC3F-5943-9B10-0EE9D49D5C51}"/>
                </a:ext>
              </a:extLst>
            </p:cNvPr>
            <p:cNvSpPr txBox="1"/>
            <p:nvPr/>
          </p:nvSpPr>
          <p:spPr bwMode="auto">
            <a:xfrm>
              <a:off x="4165652" y="1607370"/>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38" name="TextBox 37">
              <a:extLst>
                <a:ext uri="{FF2B5EF4-FFF2-40B4-BE49-F238E27FC236}">
                  <a16:creationId xmlns:a16="http://schemas.microsoft.com/office/drawing/2014/main" id="{F4DB8631-8531-2047-8C42-023374101021}"/>
                </a:ext>
              </a:extLst>
            </p:cNvPr>
            <p:cNvSpPr txBox="1"/>
            <p:nvPr/>
          </p:nvSpPr>
          <p:spPr bwMode="auto">
            <a:xfrm>
              <a:off x="3127378" y="1899073"/>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39" name="TextBox 38">
              <a:extLst>
                <a:ext uri="{FF2B5EF4-FFF2-40B4-BE49-F238E27FC236}">
                  <a16:creationId xmlns:a16="http://schemas.microsoft.com/office/drawing/2014/main" id="{271027DA-1B08-3F47-9DE3-A839BD384091}"/>
                </a:ext>
              </a:extLst>
            </p:cNvPr>
            <p:cNvSpPr txBox="1"/>
            <p:nvPr/>
          </p:nvSpPr>
          <p:spPr bwMode="auto">
            <a:xfrm>
              <a:off x="1982799" y="2051474"/>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40" name="TextBox 39">
              <a:extLst>
                <a:ext uri="{FF2B5EF4-FFF2-40B4-BE49-F238E27FC236}">
                  <a16:creationId xmlns:a16="http://schemas.microsoft.com/office/drawing/2014/main" id="{F19C03F9-784D-F146-A15E-4F312794D22F}"/>
                </a:ext>
              </a:extLst>
            </p:cNvPr>
            <p:cNvSpPr txBox="1"/>
            <p:nvPr/>
          </p:nvSpPr>
          <p:spPr bwMode="auto">
            <a:xfrm>
              <a:off x="884252" y="2157440"/>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41" name="TextBox 40">
              <a:extLst>
                <a:ext uri="{FF2B5EF4-FFF2-40B4-BE49-F238E27FC236}">
                  <a16:creationId xmlns:a16="http://schemas.microsoft.com/office/drawing/2014/main" id="{0DBE67B6-6A32-1E46-B15E-3A7206C7DCC5}"/>
                </a:ext>
              </a:extLst>
            </p:cNvPr>
            <p:cNvSpPr txBox="1"/>
            <p:nvPr/>
          </p:nvSpPr>
          <p:spPr bwMode="auto">
            <a:xfrm>
              <a:off x="368301" y="1499024"/>
              <a:ext cx="823475"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HAS-A</a:t>
              </a:r>
            </a:p>
          </p:txBody>
        </p:sp>
        <p:sp>
          <p:nvSpPr>
            <p:cNvPr id="42" name="TextBox 41">
              <a:extLst>
                <a:ext uri="{FF2B5EF4-FFF2-40B4-BE49-F238E27FC236}">
                  <a16:creationId xmlns:a16="http://schemas.microsoft.com/office/drawing/2014/main" id="{FF307FFD-01CC-5246-91A9-2761384DB768}"/>
                </a:ext>
              </a:extLst>
            </p:cNvPr>
            <p:cNvSpPr txBox="1"/>
            <p:nvPr/>
          </p:nvSpPr>
          <p:spPr bwMode="auto">
            <a:xfrm>
              <a:off x="5400675" y="2075285"/>
              <a:ext cx="642913"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IS-A</a:t>
              </a:r>
            </a:p>
          </p:txBody>
        </p:sp>
        <p:sp>
          <p:nvSpPr>
            <p:cNvPr id="43" name="TextBox 42">
              <a:extLst>
                <a:ext uri="{FF2B5EF4-FFF2-40B4-BE49-F238E27FC236}">
                  <a16:creationId xmlns:a16="http://schemas.microsoft.com/office/drawing/2014/main" id="{CA13F01B-8C1F-9047-9544-FC0A5178ED3E}"/>
                </a:ext>
              </a:extLst>
            </p:cNvPr>
            <p:cNvSpPr txBox="1"/>
            <p:nvPr/>
          </p:nvSpPr>
          <p:spPr bwMode="auto">
            <a:xfrm>
              <a:off x="6022976" y="1988585"/>
              <a:ext cx="642913"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IS-A</a:t>
              </a:r>
            </a:p>
          </p:txBody>
        </p:sp>
        <p:sp>
          <p:nvSpPr>
            <p:cNvPr id="44" name="TextBox 43">
              <a:extLst>
                <a:ext uri="{FF2B5EF4-FFF2-40B4-BE49-F238E27FC236}">
                  <a16:creationId xmlns:a16="http://schemas.microsoft.com/office/drawing/2014/main" id="{70155167-B650-3041-B8EC-F83A9C06BB4C}"/>
                </a:ext>
              </a:extLst>
            </p:cNvPr>
            <p:cNvSpPr txBox="1"/>
            <p:nvPr/>
          </p:nvSpPr>
          <p:spPr bwMode="auto">
            <a:xfrm>
              <a:off x="6599266" y="1009676"/>
              <a:ext cx="1027716" cy="397826"/>
            </a:xfrm>
            <a:prstGeom prst="rect">
              <a:avLst/>
            </a:prstGeom>
            <a:solidFill>
              <a:srgbClr val="F79646">
                <a:lumMod val="60000"/>
                <a:lumOff val="40000"/>
              </a:srgbClr>
            </a:solidFill>
            <a:ln w="38100" cmpd="sng">
              <a:solidFill>
                <a:srgbClr val="F79646">
                  <a:lumMod val="50000"/>
                </a:srgbClr>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itchFamily="-1" charset="0"/>
                  <a:ea typeface="ＭＳ Ｐゴシック"/>
                  <a:cs typeface="+mn-cs"/>
                </a:rPr>
                <a:t>Sensitive</a:t>
              </a:r>
            </a:p>
          </p:txBody>
        </p:sp>
        <p:cxnSp>
          <p:nvCxnSpPr>
            <p:cNvPr id="45" name="Straight Arrow Connector 44">
              <a:extLst>
                <a:ext uri="{FF2B5EF4-FFF2-40B4-BE49-F238E27FC236}">
                  <a16:creationId xmlns:a16="http://schemas.microsoft.com/office/drawing/2014/main" id="{657219F3-0492-E148-81B7-5194E23449E8}"/>
                </a:ext>
              </a:extLst>
            </p:cNvPr>
            <p:cNvCxnSpPr>
              <a:stCxn id="44" idx="2"/>
            </p:cNvCxnSpPr>
            <p:nvPr/>
          </p:nvCxnSpPr>
          <p:spPr bwMode="auto">
            <a:xfrm flipH="1">
              <a:off x="6459570" y="1407502"/>
              <a:ext cx="653555" cy="333217"/>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Curved Connector 45">
              <a:extLst>
                <a:ext uri="{FF2B5EF4-FFF2-40B4-BE49-F238E27FC236}">
                  <a16:creationId xmlns:a16="http://schemas.microsoft.com/office/drawing/2014/main" id="{149C36AB-307B-7546-9B68-93CEEF8AF576}"/>
                </a:ext>
              </a:extLst>
            </p:cNvPr>
            <p:cNvCxnSpPr>
              <a:stCxn id="22" idx="1"/>
              <a:endCxn id="15" idx="1"/>
            </p:cNvCxnSpPr>
            <p:nvPr/>
          </p:nvCxnSpPr>
          <p:spPr bwMode="auto">
            <a:xfrm rot="10800000" flipH="1">
              <a:off x="506413" y="1105006"/>
              <a:ext cx="560408" cy="908446"/>
            </a:xfrm>
            <a:prstGeom prst="curvedConnector3">
              <a:avLst>
                <a:gd name="adj1" fmla="val -75323"/>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30EE3485-FA4B-724F-B1DA-8B6CB57ABB2C}"/>
                </a:ext>
              </a:extLst>
            </p:cNvPr>
            <p:cNvSpPr txBox="1"/>
            <p:nvPr/>
          </p:nvSpPr>
          <p:spPr bwMode="auto">
            <a:xfrm>
              <a:off x="222251" y="919189"/>
              <a:ext cx="642913" cy="397826"/>
            </a:xfrm>
            <a:prstGeom prst="rect">
              <a:avLst/>
            </a:prstGeom>
            <a:noFill/>
            <a:ln w="9525">
              <a:noFill/>
              <a:miter lim="800000"/>
              <a:headEnd/>
              <a:tailEnd/>
            </a:ln>
          </p:spPr>
          <p:txBody>
            <a:bodyPr wrap="none">
              <a:spAutoFit/>
            </a:bodyPr>
            <a:lstStyle/>
            <a:p>
              <a:pPr>
                <a:defRPr/>
              </a:pPr>
              <a:r>
                <a:rPr lang="en-US" sz="800" kern="1200" dirty="0">
                  <a:solidFill>
                    <a:srgbClr val="4BACC6">
                      <a:lumMod val="75000"/>
                    </a:srgbClr>
                  </a:solidFill>
                  <a:latin typeface="Calibri" pitchFamily="-1" charset="0"/>
                  <a:ea typeface="ＭＳ Ｐゴシック"/>
                  <a:cs typeface="+mn-cs"/>
                </a:rPr>
                <a:t>IS-A</a:t>
              </a:r>
            </a:p>
          </p:txBody>
        </p:sp>
        <p:sp>
          <p:nvSpPr>
            <p:cNvPr id="48" name="Rectangle 47">
              <a:extLst>
                <a:ext uri="{FF2B5EF4-FFF2-40B4-BE49-F238E27FC236}">
                  <a16:creationId xmlns:a16="http://schemas.microsoft.com/office/drawing/2014/main" id="{B063A7A0-DA02-AA40-80DF-9CD780808F1A}"/>
                </a:ext>
              </a:extLst>
            </p:cNvPr>
            <p:cNvSpPr/>
            <p:nvPr/>
          </p:nvSpPr>
          <p:spPr>
            <a:xfrm>
              <a:off x="152400" y="4374358"/>
              <a:ext cx="8764588" cy="482204"/>
            </a:xfrm>
            <a:prstGeom prst="rect">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accent5">
                      <a:lumMod val="20000"/>
                      <a:lumOff val="80000"/>
                    </a:schemeClr>
                  </a:solidFill>
                  <a:effectLst/>
                  <a:uLnTx/>
                  <a:uFillTx/>
                  <a:latin typeface="Calibri"/>
                  <a:ea typeface="ＭＳ Ｐゴシック"/>
                  <a:cs typeface="Calibri"/>
                </a:rPr>
                <a:t>Data</a:t>
              </a:r>
            </a:p>
          </p:txBody>
        </p:sp>
        <p:cxnSp>
          <p:nvCxnSpPr>
            <p:cNvPr id="49" name="Straight Connector 48">
              <a:extLst>
                <a:ext uri="{FF2B5EF4-FFF2-40B4-BE49-F238E27FC236}">
                  <a16:creationId xmlns:a16="http://schemas.microsoft.com/office/drawing/2014/main" id="{245CD589-604A-854C-90CD-A73B729A74C6}"/>
                </a:ext>
              </a:extLst>
            </p:cNvPr>
            <p:cNvCxnSpPr/>
            <p:nvPr/>
          </p:nvCxnSpPr>
          <p:spPr bwMode="auto">
            <a:xfrm flipH="1">
              <a:off x="1427183" y="4174331"/>
              <a:ext cx="312737"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53184909-D9E5-0C44-B4B2-A0EE7D543E9E}"/>
                </a:ext>
              </a:extLst>
            </p:cNvPr>
            <p:cNvCxnSpPr/>
            <p:nvPr/>
          </p:nvCxnSpPr>
          <p:spPr bwMode="auto">
            <a:xfrm flipH="1">
              <a:off x="2492396" y="4174357"/>
              <a:ext cx="219075" cy="529829"/>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1" name="Straight Connector 50">
              <a:extLst>
                <a:ext uri="{FF2B5EF4-FFF2-40B4-BE49-F238E27FC236}">
                  <a16:creationId xmlns:a16="http://schemas.microsoft.com/office/drawing/2014/main" id="{FCFAF07B-F252-AD46-9BB1-C5DA7064BDC3}"/>
                </a:ext>
              </a:extLst>
            </p:cNvPr>
            <p:cNvCxnSpPr/>
            <p:nvPr/>
          </p:nvCxnSpPr>
          <p:spPr bwMode="auto">
            <a:xfrm flipH="1">
              <a:off x="3135313" y="4182667"/>
              <a:ext cx="544512" cy="509588"/>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182F342B-1C2B-6B45-AFBF-D0C6DE39BB4C}"/>
                </a:ext>
              </a:extLst>
            </p:cNvPr>
            <p:cNvCxnSpPr/>
            <p:nvPr/>
          </p:nvCxnSpPr>
          <p:spPr bwMode="auto">
            <a:xfrm flipH="1">
              <a:off x="3575050" y="4174331"/>
              <a:ext cx="1081088"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897FFC4A-AA33-6F48-B54E-2C8B02DDA4CD}"/>
                </a:ext>
              </a:extLst>
            </p:cNvPr>
            <p:cNvCxnSpPr/>
            <p:nvPr/>
          </p:nvCxnSpPr>
          <p:spPr bwMode="auto">
            <a:xfrm>
              <a:off x="5942013" y="4174333"/>
              <a:ext cx="266700" cy="517922"/>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C6B507FB-7DD3-6E4D-9F57-364B118C243C}"/>
                </a:ext>
              </a:extLst>
            </p:cNvPr>
            <p:cNvCxnSpPr/>
            <p:nvPr/>
          </p:nvCxnSpPr>
          <p:spPr bwMode="auto">
            <a:xfrm flipH="1">
              <a:off x="6710391" y="4171951"/>
              <a:ext cx="168275" cy="520304"/>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55" name="Content Placeholder 2">
            <a:extLst>
              <a:ext uri="{FF2B5EF4-FFF2-40B4-BE49-F238E27FC236}">
                <a16:creationId xmlns:a16="http://schemas.microsoft.com/office/drawing/2014/main" id="{920BFE1E-9F3F-0046-B610-DD7CE4A5E883}"/>
              </a:ext>
            </a:extLst>
          </p:cNvPr>
          <p:cNvSpPr txBox="1">
            <a:spLocks/>
          </p:cNvSpPr>
          <p:nvPr/>
        </p:nvSpPr>
        <p:spPr>
          <a:xfrm>
            <a:off x="359200" y="998389"/>
            <a:ext cx="8540152" cy="565958"/>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400" dirty="0"/>
              <a:t>The interconnected nature of metadata forms a graph</a:t>
            </a:r>
          </a:p>
        </p:txBody>
      </p:sp>
      <p:sp>
        <p:nvSpPr>
          <p:cNvPr id="56" name="Content Placeholder 2">
            <a:extLst>
              <a:ext uri="{FF2B5EF4-FFF2-40B4-BE49-F238E27FC236}">
                <a16:creationId xmlns:a16="http://schemas.microsoft.com/office/drawing/2014/main" id="{01F39C7A-D3EB-F949-8FDC-924A2E66D2C5}"/>
              </a:ext>
            </a:extLst>
          </p:cNvPr>
          <p:cNvSpPr txBox="1">
            <a:spLocks/>
          </p:cNvSpPr>
          <p:nvPr/>
        </p:nvSpPr>
        <p:spPr>
          <a:xfrm>
            <a:off x="382687" y="4158385"/>
            <a:ext cx="8540152" cy="477586"/>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400" dirty="0"/>
              <a:t>The distributed nature of Egeria leads to a distributed graph…</a:t>
            </a:r>
          </a:p>
        </p:txBody>
      </p:sp>
    </p:spTree>
    <p:extLst>
      <p:ext uri="{BB962C8B-B14F-4D97-AF65-F5344CB8AC3E}">
        <p14:creationId xmlns:p14="http://schemas.microsoft.com/office/powerpoint/2010/main" val="1266270072"/>
      </p:ext>
    </p:extLst>
  </p:cSld>
  <p:clrMapOvr>
    <a:masterClrMapping/>
  </p:clrMapOvr>
  <p:transition spd="med" advClick="0" advTm="10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779432"/>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779431"/>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Egeria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2010438"/>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2010437"/>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59200" y="3560102"/>
            <a:ext cx="1459054" cy="307777"/>
          </a:xfrm>
          <a:prstGeom prst="rect">
            <a:avLst/>
          </a:prstGeom>
          <a:noFill/>
        </p:spPr>
        <p:txBody>
          <a:bodyPr wrap="none" rtlCol="0">
            <a:spAutoFit/>
          </a:bodyPr>
          <a:lstStyle/>
          <a:p>
            <a:r>
              <a:rPr lang="en-US" dirty="0"/>
              <a:t>OMAG 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6980698" y="3602249"/>
            <a:ext cx="1459054" cy="307777"/>
          </a:xfrm>
          <a:prstGeom prst="rect">
            <a:avLst/>
          </a:prstGeom>
          <a:noFill/>
        </p:spPr>
        <p:txBody>
          <a:bodyPr wrap="none" rtlCol="0">
            <a:spAutoFit/>
          </a:bodyPr>
          <a:lstStyle/>
          <a:p>
            <a:r>
              <a:rPr lang="en-US" dirty="0"/>
              <a:t>OMAG Server 2</a:t>
            </a:r>
          </a:p>
        </p:txBody>
      </p:sp>
      <p:sp>
        <p:nvSpPr>
          <p:cNvPr id="20" name="Rounded Rectangular Callout 19">
            <a:extLst>
              <a:ext uri="{FF2B5EF4-FFF2-40B4-BE49-F238E27FC236}">
                <a16:creationId xmlns:a16="http://schemas.microsoft.com/office/drawing/2014/main" id="{E2B853D2-7AB1-B346-88A9-64D6D9F8BAFD}"/>
              </a:ext>
            </a:extLst>
          </p:cNvPr>
          <p:cNvSpPr/>
          <p:nvPr/>
        </p:nvSpPr>
        <p:spPr>
          <a:xfrm>
            <a:off x="2138341" y="3677172"/>
            <a:ext cx="1347538" cy="618335"/>
          </a:xfrm>
          <a:prstGeom prst="wedgeRoundRectCallout">
            <a:avLst>
              <a:gd name="adj1" fmla="val -75770"/>
              <a:gd name="adj2" fmla="val -202048"/>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
        <p:nvSpPr>
          <p:cNvPr id="21" name="Rounded Rectangular Callout 20">
            <a:extLst>
              <a:ext uri="{FF2B5EF4-FFF2-40B4-BE49-F238E27FC236}">
                <a16:creationId xmlns:a16="http://schemas.microsoft.com/office/drawing/2014/main" id="{90CF99E5-1BE8-2743-B790-8CA5790E7F2C}"/>
              </a:ext>
            </a:extLst>
          </p:cNvPr>
          <p:cNvSpPr/>
          <p:nvPr/>
        </p:nvSpPr>
        <p:spPr>
          <a:xfrm>
            <a:off x="4310585" y="3704861"/>
            <a:ext cx="1347538" cy="618335"/>
          </a:xfrm>
          <a:prstGeom prst="wedgeRoundRectCallout">
            <a:avLst>
              <a:gd name="adj1" fmla="val 62898"/>
              <a:gd name="adj2" fmla="val -183239"/>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
        <p:nvSpPr>
          <p:cNvPr id="13" name="Content Placeholder 2">
            <a:extLst>
              <a:ext uri="{FF2B5EF4-FFF2-40B4-BE49-F238E27FC236}">
                <a16:creationId xmlns:a16="http://schemas.microsoft.com/office/drawing/2014/main" id="{5991415B-8FF8-4D49-9BD9-ABAF95352F15}"/>
              </a:ext>
            </a:extLst>
          </p:cNvPr>
          <p:cNvSpPr txBox="1">
            <a:spLocks/>
          </p:cNvSpPr>
          <p:nvPr/>
        </p:nvSpPr>
        <p:spPr>
          <a:xfrm>
            <a:off x="359200" y="1017439"/>
            <a:ext cx="8540152" cy="565958"/>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400" dirty="0"/>
              <a:t>A pair of entities are stored in separate servers</a:t>
            </a:r>
          </a:p>
        </p:txBody>
      </p:sp>
    </p:spTree>
    <p:extLst>
      <p:ext uri="{BB962C8B-B14F-4D97-AF65-F5344CB8AC3E}">
        <p14:creationId xmlns:p14="http://schemas.microsoft.com/office/powerpoint/2010/main" val="519907865"/>
      </p:ext>
    </p:extLst>
  </p:cSld>
  <p:clrMapOvr>
    <a:masterClrMapping/>
  </p:clrMapOvr>
  <p:transition spd="med" advClick="0" advTm="10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407822" y="1809752"/>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930092" y="1809751"/>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Egeria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89767" y="2040758"/>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56416" y="2040757"/>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9" name="Oval 8">
            <a:extLst>
              <a:ext uri="{FF2B5EF4-FFF2-40B4-BE49-F238E27FC236}">
                <a16:creationId xmlns:a16="http://schemas.microsoft.com/office/drawing/2014/main" id="{A89ED430-1EBA-E24F-8EAB-E0CFE065ED95}"/>
              </a:ext>
            </a:extLst>
          </p:cNvPr>
          <p:cNvSpPr/>
          <p:nvPr/>
        </p:nvSpPr>
        <p:spPr>
          <a:xfrm>
            <a:off x="2686675" y="2040757"/>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0" name="Rectangle 9">
            <a:extLst>
              <a:ext uri="{FF2B5EF4-FFF2-40B4-BE49-F238E27FC236}">
                <a16:creationId xmlns:a16="http://schemas.microsoft.com/office/drawing/2014/main" id="{D47D35E2-986F-BC47-8743-98426D21FC5D}"/>
              </a:ext>
            </a:extLst>
          </p:cNvPr>
          <p:cNvSpPr/>
          <p:nvPr/>
        </p:nvSpPr>
        <p:spPr>
          <a:xfrm>
            <a:off x="1656040" y="3041784"/>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sp>
        <p:nvSpPr>
          <p:cNvPr id="11" name="Left Arrow 10">
            <a:extLst>
              <a:ext uri="{FF2B5EF4-FFF2-40B4-BE49-F238E27FC236}">
                <a16:creationId xmlns:a16="http://schemas.microsoft.com/office/drawing/2014/main" id="{9869E43E-FC4A-0E4C-99F0-6A250A56EB18}"/>
              </a:ext>
            </a:extLst>
          </p:cNvPr>
          <p:cNvSpPr/>
          <p:nvPr/>
        </p:nvSpPr>
        <p:spPr>
          <a:xfrm>
            <a:off x="4062357" y="2348766"/>
            <a:ext cx="779646" cy="163630"/>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9C1660D8-042C-BF42-B907-ADF5A452127E}"/>
              </a:ext>
            </a:extLst>
          </p:cNvPr>
          <p:cNvSpPr txBox="1"/>
          <p:nvPr/>
        </p:nvSpPr>
        <p:spPr>
          <a:xfrm>
            <a:off x="355712" y="3571198"/>
            <a:ext cx="1459054" cy="307777"/>
          </a:xfrm>
          <a:prstGeom prst="rect">
            <a:avLst/>
          </a:prstGeom>
          <a:noFill/>
        </p:spPr>
        <p:txBody>
          <a:bodyPr wrap="none" rtlCol="0">
            <a:spAutoFit/>
          </a:bodyPr>
          <a:lstStyle/>
          <a:p>
            <a:r>
              <a:rPr lang="en-US" dirty="0"/>
              <a:t>OMAG 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029320" y="3590424"/>
            <a:ext cx="1459054" cy="307777"/>
          </a:xfrm>
          <a:prstGeom prst="rect">
            <a:avLst/>
          </a:prstGeom>
          <a:noFill/>
        </p:spPr>
        <p:txBody>
          <a:bodyPr wrap="none" rtlCol="0">
            <a:spAutoFit/>
          </a:bodyPr>
          <a:lstStyle/>
          <a:p>
            <a:r>
              <a:rPr lang="en-US" dirty="0"/>
              <a:t>OMAG Server 2</a:t>
            </a:r>
          </a:p>
        </p:txBody>
      </p:sp>
      <p:cxnSp>
        <p:nvCxnSpPr>
          <p:cNvPr id="16" name="Straight Connector 15">
            <a:extLst>
              <a:ext uri="{FF2B5EF4-FFF2-40B4-BE49-F238E27FC236}">
                <a16:creationId xmlns:a16="http://schemas.microsoft.com/office/drawing/2014/main" id="{1298132F-F950-8448-BB4C-47C18A77AA6B}"/>
              </a:ext>
            </a:extLst>
          </p:cNvPr>
          <p:cNvCxnSpPr>
            <a:stCxn id="4" idx="6"/>
            <a:endCxn id="9" idx="2"/>
          </p:cNvCxnSpPr>
          <p:nvPr/>
        </p:nvCxnSpPr>
        <p:spPr>
          <a:xfrm flipV="1">
            <a:off x="1964049" y="2430581"/>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F8FA54-29AB-C646-8C35-9E5173136104}"/>
              </a:ext>
            </a:extLst>
          </p:cNvPr>
          <p:cNvCxnSpPr>
            <a:cxnSpLocks/>
            <a:endCxn id="10" idx="0"/>
          </p:cNvCxnSpPr>
          <p:nvPr/>
        </p:nvCxnSpPr>
        <p:spPr>
          <a:xfrm>
            <a:off x="2300933" y="2429984"/>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A8B4690E-AB17-5B41-9AAD-0E5EC0E64B42}"/>
              </a:ext>
            </a:extLst>
          </p:cNvPr>
          <p:cNvSpPr/>
          <p:nvPr/>
        </p:nvSpPr>
        <p:spPr>
          <a:xfrm>
            <a:off x="3575708" y="3878975"/>
            <a:ext cx="1071370" cy="618335"/>
          </a:xfrm>
          <a:prstGeom prst="wedgeRoundRectCallout">
            <a:avLst>
              <a:gd name="adj1" fmla="val -53726"/>
              <a:gd name="adj2" fmla="val -220030"/>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Reference</a:t>
            </a:r>
          </a:p>
          <a:p>
            <a:pPr algn="ctr"/>
            <a:r>
              <a:rPr lang="en-US" dirty="0">
                <a:ln w="0"/>
                <a:solidFill>
                  <a:schemeClr val="accent6">
                    <a:lumMod val="50000"/>
                  </a:schemeClr>
                </a:solidFill>
                <a:effectLst>
                  <a:outerShdw blurRad="38100" dist="19050" dir="2700000" algn="tl" rotWithShape="0">
                    <a:schemeClr val="dk1">
                      <a:alpha val="40000"/>
                    </a:schemeClr>
                  </a:outerShdw>
                </a:effectLst>
              </a:rPr>
              <a:t>Copy</a:t>
            </a:r>
          </a:p>
        </p:txBody>
      </p:sp>
      <p:sp>
        <p:nvSpPr>
          <p:cNvPr id="19" name="Rounded Rectangular Callout 18">
            <a:extLst>
              <a:ext uri="{FF2B5EF4-FFF2-40B4-BE49-F238E27FC236}">
                <a16:creationId xmlns:a16="http://schemas.microsoft.com/office/drawing/2014/main" id="{D5EEAEBE-432F-F54D-8FBB-2D836EDA965B}"/>
              </a:ext>
            </a:extLst>
          </p:cNvPr>
          <p:cNvSpPr/>
          <p:nvPr/>
        </p:nvSpPr>
        <p:spPr>
          <a:xfrm>
            <a:off x="882337" y="4249035"/>
            <a:ext cx="1347538" cy="618335"/>
          </a:xfrm>
          <a:prstGeom prst="wedgeRoundRectCallout">
            <a:avLst>
              <a:gd name="adj1" fmla="val 53828"/>
              <a:gd name="adj2" fmla="val -174742"/>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Relationship</a:t>
            </a:r>
          </a:p>
        </p:txBody>
      </p:sp>
      <p:sp>
        <p:nvSpPr>
          <p:cNvPr id="20" name="Content Placeholder 2">
            <a:extLst>
              <a:ext uri="{FF2B5EF4-FFF2-40B4-BE49-F238E27FC236}">
                <a16:creationId xmlns:a16="http://schemas.microsoft.com/office/drawing/2014/main" id="{BA6ADDA1-1CE6-1C4B-AFD3-5F65D44890B7}"/>
              </a:ext>
            </a:extLst>
          </p:cNvPr>
          <p:cNvSpPr txBox="1">
            <a:spLocks/>
          </p:cNvSpPr>
          <p:nvPr/>
        </p:nvSpPr>
        <p:spPr>
          <a:xfrm>
            <a:off x="359200" y="919420"/>
            <a:ext cx="8540152" cy="890331"/>
          </a:xfrm>
          <a:prstGeom prst="rect">
            <a:avLst/>
          </a:prstGeom>
          <a:noFill/>
          <a:ln>
            <a:noFill/>
          </a:ln>
        </p:spPr>
        <p:txBody>
          <a:bodyPr lIns="91425" tIns="91425" rIns="91425" bIns="91425" anchor="t" anchorCtr="0">
            <a:normAutofit fontScale="77500" lnSpcReduction="20000"/>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600" dirty="0"/>
              <a:t>One entity could be replicated to the other server, as a ‘reference copy’</a:t>
            </a:r>
          </a:p>
          <a:p>
            <a:r>
              <a:rPr lang="en-US" sz="1600" dirty="0"/>
              <a:t>The original Glossary Term on OMAG Server 2 is still the master</a:t>
            </a:r>
          </a:p>
          <a:p>
            <a:r>
              <a:rPr lang="en-US" sz="1600" dirty="0"/>
              <a:t>A relationship could be defined between the local DB column and the reference copy of the Glossary Term</a:t>
            </a:r>
          </a:p>
        </p:txBody>
      </p:sp>
    </p:spTree>
    <p:extLst>
      <p:ext uri="{BB962C8B-B14F-4D97-AF65-F5344CB8AC3E}">
        <p14:creationId xmlns:p14="http://schemas.microsoft.com/office/powerpoint/2010/main" val="2010944101"/>
      </p:ext>
    </p:extLst>
  </p:cSld>
  <p:clrMapOvr>
    <a:masterClrMapping/>
  </p:clrMapOvr>
  <p:transition spd="med" advClick="0" advTm="10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792100"/>
            <a:ext cx="3558282" cy="1210978"/>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792100"/>
            <a:ext cx="3558282" cy="1210977"/>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181350"/>
            <a:ext cx="3558282" cy="162005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Egeria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658361" y="1950113"/>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228522" y="191667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236596" y="3040412"/>
            <a:ext cx="1459054" cy="307777"/>
          </a:xfrm>
          <a:prstGeom prst="rect">
            <a:avLst/>
          </a:prstGeom>
          <a:noFill/>
        </p:spPr>
        <p:txBody>
          <a:bodyPr wrap="none" rtlCol="0">
            <a:spAutoFit/>
          </a:bodyPr>
          <a:lstStyle/>
          <a:p>
            <a:r>
              <a:rPr lang="en-US" dirty="0"/>
              <a:t>OMAG 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1245502" y="4493623"/>
            <a:ext cx="1459054" cy="307777"/>
          </a:xfrm>
          <a:prstGeom prst="rect">
            <a:avLst/>
          </a:prstGeom>
          <a:noFill/>
        </p:spPr>
        <p:txBody>
          <a:bodyPr wrap="none" rtlCol="0">
            <a:spAutoFit/>
          </a:bodyPr>
          <a:lstStyle/>
          <a:p>
            <a:r>
              <a:rPr lang="en-US" dirty="0"/>
              <a:t>OMAG 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6999701" y="3001588"/>
            <a:ext cx="1459054" cy="307777"/>
          </a:xfrm>
          <a:prstGeom prst="rect">
            <a:avLst/>
          </a:prstGeom>
          <a:noFill/>
        </p:spPr>
        <p:txBody>
          <a:bodyPr wrap="none" rtlCol="0">
            <a:spAutoFit/>
          </a:bodyPr>
          <a:lstStyle/>
          <a:p>
            <a:r>
              <a:rPr lang="en-US" dirty="0"/>
              <a:t>OMAG Server 2</a:t>
            </a:r>
          </a:p>
        </p:txBody>
      </p:sp>
      <p:sp>
        <p:nvSpPr>
          <p:cNvPr id="15" name="Bent Arrow 14">
            <a:extLst>
              <a:ext uri="{FF2B5EF4-FFF2-40B4-BE49-F238E27FC236}">
                <a16:creationId xmlns:a16="http://schemas.microsoft.com/office/drawing/2014/main" id="{A28ED47A-13B7-D148-BE98-36F905222D98}"/>
              </a:ext>
            </a:extLst>
          </p:cNvPr>
          <p:cNvSpPr/>
          <p:nvPr/>
        </p:nvSpPr>
        <p:spPr>
          <a:xfrm flipV="1">
            <a:off x="1519045" y="3348188"/>
            <a:ext cx="1058779" cy="660135"/>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Bent Arrow 17">
            <a:extLst>
              <a:ext uri="{FF2B5EF4-FFF2-40B4-BE49-F238E27FC236}">
                <a16:creationId xmlns:a16="http://schemas.microsoft.com/office/drawing/2014/main" id="{5F9F94C1-5AB2-F74D-B60D-D7F3F045378A}"/>
              </a:ext>
            </a:extLst>
          </p:cNvPr>
          <p:cNvSpPr/>
          <p:nvPr/>
        </p:nvSpPr>
        <p:spPr>
          <a:xfrm rot="10800000">
            <a:off x="6389569" y="3280607"/>
            <a:ext cx="1058779" cy="779647"/>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39276BCA-48D9-FE4A-BF66-17E8891E23EC}"/>
              </a:ext>
            </a:extLst>
          </p:cNvPr>
          <p:cNvSpPr/>
          <p:nvPr/>
        </p:nvSpPr>
        <p:spPr>
          <a:xfrm>
            <a:off x="2955013" y="3280609"/>
            <a:ext cx="1174282" cy="779647"/>
          </a:xfrm>
          <a:prstGeom prst="ellipse">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 Column</a:t>
            </a:r>
          </a:p>
        </p:txBody>
      </p:sp>
      <p:sp>
        <p:nvSpPr>
          <p:cNvPr id="27" name="Oval 26">
            <a:extLst>
              <a:ext uri="{FF2B5EF4-FFF2-40B4-BE49-F238E27FC236}">
                <a16:creationId xmlns:a16="http://schemas.microsoft.com/office/drawing/2014/main" id="{6182583F-291C-C848-A7D8-9DE28857CAF7}"/>
              </a:ext>
            </a:extLst>
          </p:cNvPr>
          <p:cNvSpPr/>
          <p:nvPr/>
        </p:nvSpPr>
        <p:spPr>
          <a:xfrm>
            <a:off x="4851921" y="3280608"/>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grpSp>
        <p:nvGrpSpPr>
          <p:cNvPr id="31" name="Group 30">
            <a:extLst>
              <a:ext uri="{FF2B5EF4-FFF2-40B4-BE49-F238E27FC236}">
                <a16:creationId xmlns:a16="http://schemas.microsoft.com/office/drawing/2014/main" id="{279F1220-436A-6E41-9CEC-1953876A0475}"/>
              </a:ext>
            </a:extLst>
          </p:cNvPr>
          <p:cNvGrpSpPr/>
          <p:nvPr/>
        </p:nvGrpSpPr>
        <p:grpSpPr>
          <a:xfrm>
            <a:off x="3821286" y="3669835"/>
            <a:ext cx="1289785" cy="939059"/>
            <a:chOff x="3821286" y="3669835"/>
            <a:chExt cx="1289785" cy="939059"/>
          </a:xfrm>
        </p:grpSpPr>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stCxn id="26" idx="6"/>
              <a:endCxn id="27" idx="2"/>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 name="Content Placeholder 2">
            <a:extLst>
              <a:ext uri="{FF2B5EF4-FFF2-40B4-BE49-F238E27FC236}">
                <a16:creationId xmlns:a16="http://schemas.microsoft.com/office/drawing/2014/main" id="{F0915CFA-4F86-8C41-899D-756A2E3D92AD}"/>
              </a:ext>
            </a:extLst>
          </p:cNvPr>
          <p:cNvSpPr txBox="1">
            <a:spLocks/>
          </p:cNvSpPr>
          <p:nvPr/>
        </p:nvSpPr>
        <p:spPr>
          <a:xfrm>
            <a:off x="359200" y="891183"/>
            <a:ext cx="8540152" cy="779641"/>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200" dirty="0"/>
              <a:t>Both entities could be replicated to a third server, as reference copies</a:t>
            </a:r>
          </a:p>
          <a:p>
            <a:r>
              <a:rPr lang="en-US" sz="1200" dirty="0"/>
              <a:t>The originals are still the masters</a:t>
            </a:r>
          </a:p>
          <a:p>
            <a:r>
              <a:rPr lang="en-US" sz="1200" dirty="0"/>
              <a:t>A relationship could be defined between the local reference copies</a:t>
            </a:r>
          </a:p>
        </p:txBody>
      </p:sp>
    </p:spTree>
    <p:extLst>
      <p:ext uri="{BB962C8B-B14F-4D97-AF65-F5344CB8AC3E}">
        <p14:creationId xmlns:p14="http://schemas.microsoft.com/office/powerpoint/2010/main" val="1691400169"/>
      </p:ext>
    </p:extLst>
  </p:cSld>
  <p:clrMapOvr>
    <a:masterClrMapping/>
  </p:clrMapOvr>
  <p:transition spd="med" advClick="0" advTm="10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200966-7EE4-3441-9809-4BDA408171C6}"/>
              </a:ext>
            </a:extLst>
          </p:cNvPr>
          <p:cNvSpPr>
            <a:spLocks noGrp="1"/>
          </p:cNvSpPr>
          <p:nvPr>
            <p:ph type="title"/>
          </p:nvPr>
        </p:nvSpPr>
        <p:spPr/>
        <p:txBody>
          <a:bodyPr/>
          <a:lstStyle/>
          <a:p>
            <a:r>
              <a:rPr lang="en-US" dirty="0"/>
              <a:t>How can we become more effective with data?</a:t>
            </a:r>
          </a:p>
        </p:txBody>
      </p:sp>
      <p:sp>
        <p:nvSpPr>
          <p:cNvPr id="3" name="Slide Number Placeholder 2">
            <a:extLst>
              <a:ext uri="{FF2B5EF4-FFF2-40B4-BE49-F238E27FC236}">
                <a16:creationId xmlns:a16="http://schemas.microsoft.com/office/drawing/2014/main" id="{962FEE20-4636-B14A-94D5-BCE2864C961F}"/>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pic>
        <p:nvPicPr>
          <p:cNvPr id="5" name="Picture 3" descr="2014-03-04 11.35.46 pm.jpg">
            <a:extLst>
              <a:ext uri="{FF2B5EF4-FFF2-40B4-BE49-F238E27FC236}">
                <a16:creationId xmlns:a16="http://schemas.microsoft.com/office/drawing/2014/main" id="{085092C7-2426-4B49-8C1E-8F61C9B8F406}"/>
              </a:ext>
            </a:extLst>
          </p:cNvPr>
          <p:cNvPicPr>
            <a:picLocks noChangeAspect="1"/>
          </p:cNvPicPr>
          <p:nvPr/>
        </p:nvPicPr>
        <p:blipFill rotWithShape="1">
          <a:blip r:embed="rId2">
            <a:extLst>
              <a:ext uri="{28A0092B-C50C-407E-A947-70E740481C1C}">
                <a14:useLocalDpi xmlns:a14="http://schemas.microsoft.com/office/drawing/2010/main" val="0"/>
              </a:ext>
            </a:extLst>
          </a:blip>
          <a:srcRect l="9398" t="21573" r="10826"/>
          <a:stretch/>
        </p:blipFill>
        <p:spPr bwMode="auto">
          <a:xfrm>
            <a:off x="1410929" y="1352517"/>
            <a:ext cx="6322141" cy="29880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711315"/>
      </p:ext>
    </p:extLst>
  </p:cSld>
  <p:clrMapOvr>
    <a:masterClrMapping/>
  </p:clrMapOvr>
  <p:transition spd="med" advClick="0" advTm="1000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467055"/>
            <a:ext cx="3558282" cy="14012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460359"/>
            <a:ext cx="3558282" cy="1407968"/>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305175"/>
            <a:ext cx="3558282" cy="149622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Egeria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670459" y="1752520"/>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292134" y="1758623"/>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00712" y="2852962"/>
            <a:ext cx="1459054" cy="307777"/>
          </a:xfrm>
          <a:prstGeom prst="rect">
            <a:avLst/>
          </a:prstGeom>
          <a:noFill/>
        </p:spPr>
        <p:txBody>
          <a:bodyPr wrap="none" rtlCol="0">
            <a:spAutoFit/>
          </a:bodyPr>
          <a:lstStyle/>
          <a:p>
            <a:r>
              <a:rPr lang="en-US" dirty="0"/>
              <a:t>OMAG 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1276451" y="4546646"/>
            <a:ext cx="1459054" cy="307777"/>
          </a:xfrm>
          <a:prstGeom prst="rect">
            <a:avLst/>
          </a:prstGeom>
          <a:noFill/>
        </p:spPr>
        <p:txBody>
          <a:bodyPr wrap="none" rtlCol="0">
            <a:spAutoFit/>
          </a:bodyPr>
          <a:lstStyle/>
          <a:p>
            <a:r>
              <a:rPr lang="en-US" dirty="0"/>
              <a:t>OMAG 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6980698" y="2868326"/>
            <a:ext cx="1459054" cy="307777"/>
          </a:xfrm>
          <a:prstGeom prst="rect">
            <a:avLst/>
          </a:prstGeom>
          <a:noFill/>
        </p:spPr>
        <p:txBody>
          <a:bodyPr wrap="none" rtlCol="0">
            <a:spAutoFit/>
          </a:bodyPr>
          <a:lstStyle/>
          <a:p>
            <a:r>
              <a:rPr lang="en-US" dirty="0"/>
              <a:t>OMAG Server 2</a:t>
            </a:r>
          </a:p>
        </p:txBody>
      </p:sp>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cxnSpLocks/>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0819F91-5E70-C543-BA32-496E3CD7BCE7}"/>
              </a:ext>
            </a:extLst>
          </p:cNvPr>
          <p:cNvSpPr/>
          <p:nvPr/>
        </p:nvSpPr>
        <p:spPr>
          <a:xfrm>
            <a:off x="3316763" y="3453745"/>
            <a:ext cx="808522" cy="433368"/>
          </a:xfrm>
          <a:prstGeom prst="rect">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900" dirty="0">
                <a:ln w="0"/>
                <a:solidFill>
                  <a:srgbClr val="595959">
                    <a:lumMod val="50000"/>
                  </a:srgbClr>
                </a:solidFill>
                <a:effectLst>
                  <a:outerShdw blurRad="38100" dist="19050" dir="2700000" algn="tl" rotWithShape="0">
                    <a:srgbClr val="FFFFFF">
                      <a:alpha val="40000"/>
                    </a:srgbClr>
                  </a:outerShdw>
                </a:effectLst>
              </a:rPr>
              <a:t>Database</a:t>
            </a:r>
          </a:p>
          <a:p>
            <a:pPr lvl="0" algn="ctr"/>
            <a:r>
              <a:rPr lang="en-US" sz="900" dirty="0">
                <a:ln w="0"/>
                <a:solidFill>
                  <a:srgbClr val="595959">
                    <a:lumMod val="50000"/>
                  </a:srgbClr>
                </a:solidFill>
                <a:effectLst>
                  <a:outerShdw blurRad="38100" dist="19050" dir="2700000" algn="tl" rotWithShape="0">
                    <a:srgbClr val="FFFFFF">
                      <a:alpha val="40000"/>
                    </a:srgbClr>
                  </a:outerShdw>
                </a:effectLst>
              </a:rPr>
              <a:t>Column</a:t>
            </a:r>
          </a:p>
        </p:txBody>
      </p:sp>
      <p:sp>
        <p:nvSpPr>
          <p:cNvPr id="20" name="Rectangle 19">
            <a:extLst>
              <a:ext uri="{FF2B5EF4-FFF2-40B4-BE49-F238E27FC236}">
                <a16:creationId xmlns:a16="http://schemas.microsoft.com/office/drawing/2014/main" id="{6BAA5822-9E9C-8847-BF07-E7A49EAF5000}"/>
              </a:ext>
            </a:extLst>
          </p:cNvPr>
          <p:cNvSpPr/>
          <p:nvPr/>
        </p:nvSpPr>
        <p:spPr>
          <a:xfrm>
            <a:off x="4851921" y="3453151"/>
            <a:ext cx="808522" cy="433368"/>
          </a:xfrm>
          <a:prstGeom prst="rect">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1000" dirty="0">
                <a:ln w="0"/>
                <a:solidFill>
                  <a:srgbClr val="595959">
                    <a:lumMod val="50000"/>
                  </a:srgbClr>
                </a:solidFill>
                <a:effectLst>
                  <a:outerShdw blurRad="38100" dist="19050" dir="2700000" algn="tl" rotWithShape="0">
                    <a:srgbClr val="FFFFFF">
                      <a:alpha val="40000"/>
                    </a:srgbClr>
                  </a:outerShdw>
                </a:effectLst>
              </a:rPr>
              <a:t>Glossary</a:t>
            </a:r>
          </a:p>
          <a:p>
            <a:pPr lvl="0" algn="ctr"/>
            <a:r>
              <a:rPr lang="en-US" sz="1000" dirty="0">
                <a:ln w="0"/>
                <a:solidFill>
                  <a:srgbClr val="595959">
                    <a:lumMod val="50000"/>
                  </a:srgbClr>
                </a:solidFill>
                <a:effectLst>
                  <a:outerShdw blurRad="38100" dist="19050" dir="2700000" algn="tl" rotWithShape="0">
                    <a:srgbClr val="FFFFFF">
                      <a:alpha val="40000"/>
                    </a:srgbClr>
                  </a:outerShdw>
                </a:effectLst>
              </a:rPr>
              <a:t>Term</a:t>
            </a:r>
          </a:p>
        </p:txBody>
      </p:sp>
      <p:sp>
        <p:nvSpPr>
          <p:cNvPr id="10" name="Rounded Rectangular Callout 9">
            <a:extLst>
              <a:ext uri="{FF2B5EF4-FFF2-40B4-BE49-F238E27FC236}">
                <a16:creationId xmlns:a16="http://schemas.microsoft.com/office/drawing/2014/main" id="{C29D2EE3-5CCD-2B4D-A5DD-5792A86DC391}"/>
              </a:ext>
            </a:extLst>
          </p:cNvPr>
          <p:cNvSpPr/>
          <p:nvPr/>
        </p:nvSpPr>
        <p:spPr>
          <a:xfrm>
            <a:off x="1276451" y="3453151"/>
            <a:ext cx="966630" cy="618335"/>
          </a:xfrm>
          <a:prstGeom prst="wedgeRoundRectCallout">
            <a:avLst>
              <a:gd name="adj1" fmla="val 160394"/>
              <a:gd name="adj2" fmla="val -23115"/>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a:p>
            <a:pPr algn="ctr"/>
            <a:r>
              <a:rPr lang="en-US" dirty="0">
                <a:ln w="0"/>
                <a:solidFill>
                  <a:schemeClr val="accent6">
                    <a:lumMod val="50000"/>
                  </a:schemeClr>
                </a:solidFill>
                <a:effectLst>
                  <a:outerShdw blurRad="38100" dist="19050" dir="2700000" algn="tl" rotWithShape="0">
                    <a:schemeClr val="dk1">
                      <a:alpha val="40000"/>
                    </a:schemeClr>
                  </a:outerShdw>
                </a:effectLst>
              </a:rPr>
              <a:t>Proxy</a:t>
            </a:r>
          </a:p>
        </p:txBody>
      </p:sp>
      <p:sp>
        <p:nvSpPr>
          <p:cNvPr id="18" name="Content Placeholder 2">
            <a:extLst>
              <a:ext uri="{FF2B5EF4-FFF2-40B4-BE49-F238E27FC236}">
                <a16:creationId xmlns:a16="http://schemas.microsoft.com/office/drawing/2014/main" id="{A9CC5080-538A-4442-8F52-0D5D86F6819A}"/>
              </a:ext>
            </a:extLst>
          </p:cNvPr>
          <p:cNvSpPr txBox="1">
            <a:spLocks/>
          </p:cNvSpPr>
          <p:nvPr/>
        </p:nvSpPr>
        <p:spPr>
          <a:xfrm>
            <a:off x="359200" y="910432"/>
            <a:ext cx="8540152" cy="461971"/>
          </a:xfrm>
          <a:prstGeom prst="rect">
            <a:avLst/>
          </a:prstGeom>
          <a:noFill/>
          <a:ln>
            <a:noFill/>
          </a:ln>
        </p:spPr>
        <p:txBody>
          <a:bodyPr lIns="91425" tIns="91425" rIns="91425" bIns="91425" anchor="t" anchorCtr="0">
            <a:normAutofit/>
          </a:bodyPr>
          <a:lstStyle>
            <a:defPPr marR="0" lvl="0" algn="l" rtl="0">
              <a:lnSpc>
                <a:spcPct val="100000"/>
              </a:lnSpc>
              <a:spcBef>
                <a:spcPts val="0"/>
              </a:spcBef>
              <a:spcAft>
                <a:spcPts val="0"/>
              </a:spcAft>
            </a:defPPr>
            <a:lvl1pPr marL="285750" marR="0" lvl="0" indent="-285750" algn="l" rtl="0">
              <a:lnSpc>
                <a:spcPct val="115000"/>
              </a:lnSpc>
              <a:spcBef>
                <a:spcPts val="0"/>
              </a:spcBef>
              <a:spcAft>
                <a:spcPts val="600"/>
              </a:spcAft>
              <a:buClr>
                <a:schemeClr val="accent6">
                  <a:lumMod val="75000"/>
                </a:schemeClr>
              </a:buClr>
              <a:buFont typeface="Wingdings" pitchFamily="2" charset="2"/>
              <a:buChar char="§"/>
              <a:defRPr sz="1800" b="0" i="0" u="none" strike="noStrike" cap="none">
                <a:solidFill>
                  <a:schemeClr val="accent6">
                    <a:lumMod val="50000"/>
                  </a:schemeClr>
                </a:solidFill>
                <a:latin typeface="Arial"/>
                <a:ea typeface="Arial"/>
                <a:cs typeface="Arial"/>
                <a:sym typeface="Arial"/>
              </a:defRPr>
            </a:lvl1pPr>
            <a:lvl2pPr marL="742950" marR="0" lvl="1"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2pPr>
            <a:lvl3pPr marL="1200150" marR="0" lvl="2"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3pPr>
            <a:lvl4pPr marL="1657350" marR="0" lvl="3"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4pPr>
            <a:lvl5pPr marL="2114550" marR="0" lvl="4" indent="-285750" algn="l" rtl="0">
              <a:lnSpc>
                <a:spcPct val="115000"/>
              </a:lnSpc>
              <a:spcBef>
                <a:spcPts val="0"/>
              </a:spcBef>
              <a:spcAft>
                <a:spcPts val="600"/>
              </a:spcAft>
              <a:buClr>
                <a:schemeClr val="accent6">
                  <a:lumMod val="75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US" sz="1200" dirty="0"/>
              <a:t>Instead of replication, the third server could relate the original entities using entity proxies</a:t>
            </a:r>
          </a:p>
        </p:txBody>
      </p:sp>
    </p:spTree>
    <p:extLst>
      <p:ext uri="{BB962C8B-B14F-4D97-AF65-F5344CB8AC3E}">
        <p14:creationId xmlns:p14="http://schemas.microsoft.com/office/powerpoint/2010/main" val="3189110781"/>
      </p:ext>
    </p:extLst>
  </p:cSld>
  <p:clrMapOvr>
    <a:masterClrMapping/>
  </p:clrMapOvr>
  <p:transition spd="med" advClick="0" advTm="10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Egeria Local Graph Repository</a:t>
            </a:r>
          </a:p>
        </p:txBody>
      </p:sp>
      <p:sp>
        <p:nvSpPr>
          <p:cNvPr id="3" name="Content Placeholder 2"/>
          <p:cNvSpPr>
            <a:spLocks noGrp="1"/>
          </p:cNvSpPr>
          <p:nvPr>
            <p:ph idx="1"/>
          </p:nvPr>
        </p:nvSpPr>
        <p:spPr/>
        <p:txBody>
          <a:bodyPr>
            <a:normAutofit fontScale="92500" lnSpcReduction="10000"/>
          </a:bodyPr>
          <a:lstStyle/>
          <a:p>
            <a:r>
              <a:rPr lang="en-US" sz="1400" dirty="0"/>
              <a:t>The Egeria distribution includes a persistent repository and a non-persistent </a:t>
            </a:r>
            <a:r>
              <a:rPr lang="en-US" sz="1400" dirty="0" err="1"/>
              <a:t>reposiutory</a:t>
            </a:r>
            <a:endParaRPr lang="en-US" sz="1400" dirty="0"/>
          </a:p>
          <a:p>
            <a:pPr lvl="0"/>
            <a:r>
              <a:rPr lang="en-US" sz="1500" dirty="0"/>
              <a:t>The persistent repository is a graph repository built on </a:t>
            </a:r>
            <a:r>
              <a:rPr lang="en-US" sz="1500" dirty="0" err="1"/>
              <a:t>JanusGraph</a:t>
            </a:r>
            <a:endParaRPr lang="en-US" sz="1500" dirty="0"/>
          </a:p>
          <a:p>
            <a:pPr lvl="0"/>
            <a:endParaRPr lang="en-US" sz="1500" dirty="0"/>
          </a:p>
          <a:p>
            <a:pPr lvl="0"/>
            <a:r>
              <a:rPr lang="en-US" sz="1500" dirty="0" err="1"/>
              <a:t>JanusGraph</a:t>
            </a:r>
            <a:r>
              <a:rPr lang="en-US" sz="1500" dirty="0"/>
              <a:t> is an open-source project, hosted by the Linux Foundation</a:t>
            </a:r>
          </a:p>
          <a:p>
            <a:pPr lvl="1"/>
            <a:r>
              <a:rPr lang="en-US" sz="1500" dirty="0">
                <a:hlinkClick r:id="rId3"/>
              </a:rPr>
              <a:t>http://janusgraph.org</a:t>
            </a:r>
            <a:endParaRPr lang="en-US" sz="1500" dirty="0"/>
          </a:p>
          <a:p>
            <a:pPr lvl="1"/>
            <a:r>
              <a:rPr lang="en-US" sz="1500" dirty="0">
                <a:hlinkClick r:id="rId4"/>
              </a:rPr>
              <a:t>http://github.com/janusgraph/janusgraph</a:t>
            </a:r>
            <a:endParaRPr lang="en-US" sz="1500" dirty="0"/>
          </a:p>
          <a:p>
            <a:pPr lvl="1"/>
            <a:endParaRPr lang="en-US" sz="1500" dirty="0"/>
          </a:p>
          <a:p>
            <a:r>
              <a:rPr lang="en-US" sz="1500" dirty="0"/>
              <a:t>The built-in graph repository provides an OMAG Server with a persistent metadata store and is built using Egeria’s ‘plugin’ pattern</a:t>
            </a:r>
          </a:p>
          <a:p>
            <a:pPr lvl="0"/>
            <a:r>
              <a:rPr lang="en-US" sz="1500" dirty="0"/>
              <a:t>The graph repository can store instances of metadata owned by the local server </a:t>
            </a:r>
          </a:p>
          <a:p>
            <a:pPr lvl="0"/>
            <a:r>
              <a:rPr lang="en-US" sz="1500" dirty="0"/>
              <a:t>It can also store reference copies of metadata instances replicated to the local server</a:t>
            </a:r>
          </a:p>
          <a:p>
            <a:pPr lvl="0"/>
            <a:r>
              <a:rPr lang="en-US" sz="1500" dirty="0"/>
              <a:t>It also supports relationship instances that refer to entity proxy instances</a:t>
            </a:r>
          </a:p>
        </p:txBody>
      </p:sp>
      <p:pic>
        <p:nvPicPr>
          <p:cNvPr id="5" name="Picture 4">
            <a:extLst>
              <a:ext uri="{FF2B5EF4-FFF2-40B4-BE49-F238E27FC236}">
                <a16:creationId xmlns:a16="http://schemas.microsoft.com/office/drawing/2014/main" id="{59D3A6DC-D1D6-5249-B2B4-874E909C7F6F}"/>
              </a:ext>
            </a:extLst>
          </p:cNvPr>
          <p:cNvPicPr>
            <a:picLocks noChangeAspect="1"/>
          </p:cNvPicPr>
          <p:nvPr/>
        </p:nvPicPr>
        <p:blipFill>
          <a:blip r:embed="rId5"/>
          <a:stretch>
            <a:fillRect/>
          </a:stretch>
        </p:blipFill>
        <p:spPr>
          <a:xfrm>
            <a:off x="6333700" y="2018074"/>
            <a:ext cx="2451100" cy="749300"/>
          </a:xfrm>
          <a:prstGeom prst="rect">
            <a:avLst/>
          </a:prstGeom>
        </p:spPr>
      </p:pic>
    </p:spTree>
    <p:extLst>
      <p:ext uri="{BB962C8B-B14F-4D97-AF65-F5344CB8AC3E}">
        <p14:creationId xmlns:p14="http://schemas.microsoft.com/office/powerpoint/2010/main" val="1547579800"/>
      </p:ext>
    </p:extLst>
  </p:cSld>
  <p:clrMapOvr>
    <a:masterClrMapping/>
  </p:clrMapOvr>
  <p:transition spd="med" advClick="0" advTm="10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Anatomy of the local graph repository</a:t>
            </a:r>
            <a:endParaRPr lang="en-GB" dirty="0"/>
          </a:p>
        </p:txBody>
      </p: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22</a:t>
            </a:fld>
            <a:endParaRPr lang="en-US" sz="1000"/>
          </a:p>
        </p:txBody>
      </p:sp>
      <p:sp>
        <p:nvSpPr>
          <p:cNvPr id="23" name="Rectangle 22">
            <a:extLst>
              <a:ext uri="{FF2B5EF4-FFF2-40B4-BE49-F238E27FC236}">
                <a16:creationId xmlns:a16="http://schemas.microsoft.com/office/drawing/2014/main" id="{AB8C9F38-3BA1-3F45-B2FA-C4CF510F0E54}"/>
              </a:ext>
            </a:extLst>
          </p:cNvPr>
          <p:cNvSpPr/>
          <p:nvPr/>
        </p:nvSpPr>
        <p:spPr>
          <a:xfrm>
            <a:off x="2136500" y="1129305"/>
            <a:ext cx="692776" cy="147015"/>
          </a:xfrm>
          <a:prstGeom prst="rect">
            <a:avLst/>
          </a:prstGeom>
          <a:solidFill>
            <a:srgbClr val="6DCCDE"/>
          </a:solidFill>
          <a:ln w="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1922077" y="2861763"/>
            <a:ext cx="2698955" cy="476584"/>
          </a:xfrm>
          <a:prstGeom prst="rect">
            <a:avLst/>
          </a:prstGeom>
          <a:solidFill>
            <a:srgbClr val="6DCCDE"/>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accent6">
                    <a:lumMod val="50000"/>
                  </a:schemeClr>
                </a:solidFill>
                <a:latin typeface="Calibri"/>
                <a:cs typeface="Calibri"/>
              </a:rPr>
              <a:t>Graph Repository</a:t>
            </a:r>
          </a:p>
        </p:txBody>
      </p:sp>
      <p:sp>
        <p:nvSpPr>
          <p:cNvPr id="41" name="Rectangle 40">
            <a:extLst>
              <a:ext uri="{FF2B5EF4-FFF2-40B4-BE49-F238E27FC236}">
                <a16:creationId xmlns:a16="http://schemas.microsoft.com/office/drawing/2014/main" id="{022CCD7A-69BF-3E47-B0E8-DBBE8B0DE689}"/>
              </a:ext>
            </a:extLst>
          </p:cNvPr>
          <p:cNvSpPr/>
          <p:nvPr/>
        </p:nvSpPr>
        <p:spPr>
          <a:xfrm>
            <a:off x="2000956" y="4231759"/>
            <a:ext cx="2424304" cy="326807"/>
          </a:xfrm>
          <a:prstGeom prst="rect">
            <a:avLst/>
          </a:prstGeom>
          <a:solidFill>
            <a:srgbClr val="00E0A3"/>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solidFill>
                  <a:schemeClr val="accent6">
                    <a:lumMod val="50000"/>
                  </a:schemeClr>
                </a:solidFill>
                <a:latin typeface="Calibri"/>
                <a:cs typeface="Calibri"/>
              </a:rPr>
              <a:t>JanusGraph</a:t>
            </a:r>
            <a:endParaRPr lang="en-GB" sz="1200" dirty="0">
              <a:solidFill>
                <a:schemeClr val="accent6">
                  <a:lumMod val="50000"/>
                </a:schemeClr>
              </a:solidFill>
              <a:latin typeface="Calibri"/>
              <a:cs typeface="Calibri"/>
            </a:endParaRPr>
          </a:p>
        </p:txBody>
      </p:sp>
      <p:sp>
        <p:nvSpPr>
          <p:cNvPr id="7" name="Can 6">
            <a:extLst>
              <a:ext uri="{FF2B5EF4-FFF2-40B4-BE49-F238E27FC236}">
                <a16:creationId xmlns:a16="http://schemas.microsoft.com/office/drawing/2014/main" id="{393F512D-0ACB-544D-8DE0-842B3D4B4CC9}"/>
              </a:ext>
            </a:extLst>
          </p:cNvPr>
          <p:cNvSpPr/>
          <p:nvPr/>
        </p:nvSpPr>
        <p:spPr>
          <a:xfrm>
            <a:off x="960878" y="3552597"/>
            <a:ext cx="521109" cy="451691"/>
          </a:xfrm>
          <a:prstGeom prst="can">
            <a:avLst/>
          </a:prstGeom>
          <a:solidFill>
            <a:srgbClr val="00E0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nvGrpSpPr>
          <p:cNvPr id="33" name="Group 32">
            <a:extLst>
              <a:ext uri="{FF2B5EF4-FFF2-40B4-BE49-F238E27FC236}">
                <a16:creationId xmlns:a16="http://schemas.microsoft.com/office/drawing/2014/main" id="{BE4CF825-E9A6-B444-981B-D09C04D9EC59}"/>
              </a:ext>
            </a:extLst>
          </p:cNvPr>
          <p:cNvGrpSpPr/>
          <p:nvPr/>
        </p:nvGrpSpPr>
        <p:grpSpPr>
          <a:xfrm>
            <a:off x="889077" y="4207712"/>
            <a:ext cx="548281" cy="471949"/>
            <a:chOff x="4208206" y="4011561"/>
            <a:chExt cx="511278" cy="471949"/>
          </a:xfrm>
        </p:grpSpPr>
        <p:sp>
          <p:nvSpPr>
            <p:cNvPr id="25" name="Oval 24">
              <a:extLst>
                <a:ext uri="{FF2B5EF4-FFF2-40B4-BE49-F238E27FC236}">
                  <a16:creationId xmlns:a16="http://schemas.microsoft.com/office/drawing/2014/main" id="{1F068D66-61F3-4E4B-A588-64670B868193}"/>
                </a:ext>
              </a:extLst>
            </p:cNvPr>
            <p:cNvSpPr/>
            <p:nvPr/>
          </p:nvSpPr>
          <p:spPr>
            <a:xfrm>
              <a:off x="4208206" y="4011561"/>
              <a:ext cx="294968" cy="294968"/>
            </a:xfrm>
            <a:prstGeom prst="ellipse">
              <a:avLst/>
            </a:prstGeom>
            <a:solidFill>
              <a:srgbClr val="00E0A3">
                <a:alpha val="69020"/>
              </a:srgbClr>
            </a:solidFill>
            <a:ln>
              <a:solidFill>
                <a:srgbClr val="00CB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27" name="Straight Connector 26">
              <a:extLst>
                <a:ext uri="{FF2B5EF4-FFF2-40B4-BE49-F238E27FC236}">
                  <a16:creationId xmlns:a16="http://schemas.microsoft.com/office/drawing/2014/main" id="{63FB924E-4355-AE44-A76F-F320C50DC1CF}"/>
                </a:ext>
              </a:extLst>
            </p:cNvPr>
            <p:cNvCxnSpPr>
              <a:cxnSpLocks/>
              <a:stCxn id="25" idx="5"/>
            </p:cNvCxnSpPr>
            <p:nvPr/>
          </p:nvCxnSpPr>
          <p:spPr>
            <a:xfrm>
              <a:off x="4459977" y="4263332"/>
              <a:ext cx="259507" cy="220178"/>
            </a:xfrm>
            <a:prstGeom prst="line">
              <a:avLst/>
            </a:prstGeom>
            <a:ln w="34925">
              <a:solidFill>
                <a:srgbClr val="00CB96"/>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F5416E06-1A29-FF43-8142-033CAE44941C}"/>
              </a:ext>
            </a:extLst>
          </p:cNvPr>
          <p:cNvSpPr txBox="1"/>
          <p:nvPr/>
        </p:nvSpPr>
        <p:spPr>
          <a:xfrm>
            <a:off x="24267" y="3674904"/>
            <a:ext cx="968535" cy="276999"/>
          </a:xfrm>
          <a:prstGeom prst="rect">
            <a:avLst/>
          </a:prstGeom>
          <a:noFill/>
        </p:spPr>
        <p:txBody>
          <a:bodyPr wrap="none" rtlCol="0">
            <a:spAutoFit/>
          </a:bodyPr>
          <a:lstStyle/>
          <a:p>
            <a:r>
              <a:rPr lang="en-US" sz="1200" dirty="0"/>
              <a:t>persistence</a:t>
            </a:r>
            <a:endParaRPr lang="en-US" dirty="0"/>
          </a:p>
        </p:txBody>
      </p:sp>
      <p:sp>
        <p:nvSpPr>
          <p:cNvPr id="52" name="TextBox 51">
            <a:extLst>
              <a:ext uri="{FF2B5EF4-FFF2-40B4-BE49-F238E27FC236}">
                <a16:creationId xmlns:a16="http://schemas.microsoft.com/office/drawing/2014/main" id="{71E73B4E-C1E7-3844-A91B-1CBBBE9CC0D3}"/>
              </a:ext>
            </a:extLst>
          </p:cNvPr>
          <p:cNvSpPr txBox="1"/>
          <p:nvPr/>
        </p:nvSpPr>
        <p:spPr>
          <a:xfrm>
            <a:off x="244349" y="4239262"/>
            <a:ext cx="644728" cy="276999"/>
          </a:xfrm>
          <a:prstGeom prst="rect">
            <a:avLst/>
          </a:prstGeom>
          <a:noFill/>
        </p:spPr>
        <p:txBody>
          <a:bodyPr wrap="none" rtlCol="0">
            <a:spAutoFit/>
          </a:bodyPr>
          <a:lstStyle/>
          <a:p>
            <a:r>
              <a:rPr lang="en-US" sz="1200" dirty="0"/>
              <a:t>search</a:t>
            </a:r>
            <a:endParaRPr lang="en-US" dirty="0"/>
          </a:p>
        </p:txBody>
      </p:sp>
      <p:sp>
        <p:nvSpPr>
          <p:cNvPr id="57" name="Rectangle 56">
            <a:extLst>
              <a:ext uri="{FF2B5EF4-FFF2-40B4-BE49-F238E27FC236}">
                <a16:creationId xmlns:a16="http://schemas.microsoft.com/office/drawing/2014/main" id="{85898313-662C-2349-A7E8-9E684E6EABFF}"/>
              </a:ext>
            </a:extLst>
          </p:cNvPr>
          <p:cNvSpPr/>
          <p:nvPr/>
        </p:nvSpPr>
        <p:spPr>
          <a:xfrm>
            <a:off x="3732484" y="1118330"/>
            <a:ext cx="692776" cy="147015"/>
          </a:xfrm>
          <a:prstGeom prst="rect">
            <a:avLst/>
          </a:prstGeom>
          <a:solidFill>
            <a:srgbClr val="6DCCDE"/>
          </a:solidFill>
          <a:ln w="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6" name="Rectangle 55">
            <a:extLst>
              <a:ext uri="{FF2B5EF4-FFF2-40B4-BE49-F238E27FC236}">
                <a16:creationId xmlns:a16="http://schemas.microsoft.com/office/drawing/2014/main" id="{F13E8CAE-6503-314A-9356-840EA8046D8B}"/>
              </a:ext>
            </a:extLst>
          </p:cNvPr>
          <p:cNvSpPr/>
          <p:nvPr/>
        </p:nvSpPr>
        <p:spPr>
          <a:xfrm>
            <a:off x="2934492" y="1129305"/>
            <a:ext cx="692776" cy="147015"/>
          </a:xfrm>
          <a:prstGeom prst="rect">
            <a:avLst/>
          </a:prstGeom>
          <a:solidFill>
            <a:srgbClr val="6DCCDE"/>
          </a:solidFill>
          <a:ln w="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5" name="Right Brace 54">
            <a:extLst>
              <a:ext uri="{FF2B5EF4-FFF2-40B4-BE49-F238E27FC236}">
                <a16:creationId xmlns:a16="http://schemas.microsoft.com/office/drawing/2014/main" id="{5246B6A9-C5B8-634D-9B42-694541E2400D}"/>
              </a:ext>
            </a:extLst>
          </p:cNvPr>
          <p:cNvSpPr/>
          <p:nvPr/>
        </p:nvSpPr>
        <p:spPr>
          <a:xfrm>
            <a:off x="1562786" y="3811366"/>
            <a:ext cx="153601" cy="566396"/>
          </a:xfrm>
          <a:prstGeom prst="rightBrace">
            <a:avLst/>
          </a:prstGeom>
          <a:ln w="22225">
            <a:solidFill>
              <a:srgbClr val="00E0A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Rectangle 57">
            <a:extLst>
              <a:ext uri="{FF2B5EF4-FFF2-40B4-BE49-F238E27FC236}">
                <a16:creationId xmlns:a16="http://schemas.microsoft.com/office/drawing/2014/main" id="{13799B9D-77B4-E247-A63B-197657E89A9F}"/>
              </a:ext>
            </a:extLst>
          </p:cNvPr>
          <p:cNvSpPr/>
          <p:nvPr/>
        </p:nvSpPr>
        <p:spPr>
          <a:xfrm>
            <a:off x="1789471" y="853849"/>
            <a:ext cx="3003014" cy="4000574"/>
          </a:xfrm>
          <a:prstGeom prst="rect">
            <a:avLst/>
          </a:prstGeom>
          <a:noFill/>
          <a:ln w="12700">
            <a:solidFill>
              <a:srgbClr val="6DCC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3" name="TextBox 62">
            <a:extLst>
              <a:ext uri="{FF2B5EF4-FFF2-40B4-BE49-F238E27FC236}">
                <a16:creationId xmlns:a16="http://schemas.microsoft.com/office/drawing/2014/main" id="{AE6FD246-2F06-274D-BF9E-EB3274CF89C5}"/>
              </a:ext>
            </a:extLst>
          </p:cNvPr>
          <p:cNvSpPr txBox="1"/>
          <p:nvPr/>
        </p:nvSpPr>
        <p:spPr>
          <a:xfrm>
            <a:off x="4773256" y="4320983"/>
            <a:ext cx="1194558" cy="276999"/>
          </a:xfrm>
          <a:prstGeom prst="rect">
            <a:avLst/>
          </a:prstGeom>
          <a:noFill/>
        </p:spPr>
        <p:txBody>
          <a:bodyPr wrap="none" rtlCol="0">
            <a:spAutoFit/>
          </a:bodyPr>
          <a:lstStyle/>
          <a:p>
            <a:r>
              <a:rPr lang="en-US" sz="1200" dirty="0"/>
              <a:t>OMAG Server</a:t>
            </a:r>
          </a:p>
        </p:txBody>
      </p:sp>
      <p:sp>
        <p:nvSpPr>
          <p:cNvPr id="64" name="TextBox 63">
            <a:extLst>
              <a:ext uri="{FF2B5EF4-FFF2-40B4-BE49-F238E27FC236}">
                <a16:creationId xmlns:a16="http://schemas.microsoft.com/office/drawing/2014/main" id="{9D27F8F4-3892-0140-A641-8B135A3AAFD0}"/>
              </a:ext>
            </a:extLst>
          </p:cNvPr>
          <p:cNvSpPr txBox="1"/>
          <p:nvPr/>
        </p:nvSpPr>
        <p:spPr>
          <a:xfrm>
            <a:off x="2289783" y="884558"/>
            <a:ext cx="1893467" cy="276999"/>
          </a:xfrm>
          <a:prstGeom prst="rect">
            <a:avLst/>
          </a:prstGeom>
          <a:noFill/>
        </p:spPr>
        <p:txBody>
          <a:bodyPr wrap="none" rtlCol="0">
            <a:spAutoFit/>
          </a:bodyPr>
          <a:lstStyle/>
          <a:p>
            <a:r>
              <a:rPr lang="en-US" sz="1200" dirty="0"/>
              <a:t>OMAS – access services</a:t>
            </a:r>
          </a:p>
        </p:txBody>
      </p:sp>
      <p:sp>
        <p:nvSpPr>
          <p:cNvPr id="73" name="Right Brace 72">
            <a:extLst>
              <a:ext uri="{FF2B5EF4-FFF2-40B4-BE49-F238E27FC236}">
                <a16:creationId xmlns:a16="http://schemas.microsoft.com/office/drawing/2014/main" id="{F81A6DEE-A250-8344-80EC-D81E2B5596C7}"/>
              </a:ext>
            </a:extLst>
          </p:cNvPr>
          <p:cNvSpPr/>
          <p:nvPr/>
        </p:nvSpPr>
        <p:spPr>
          <a:xfrm rot="5400000">
            <a:off x="3217085" y="566152"/>
            <a:ext cx="166724" cy="1765606"/>
          </a:xfrm>
          <a:prstGeom prst="rightBrace">
            <a:avLst>
              <a:gd name="adj1" fmla="val 8333"/>
              <a:gd name="adj2" fmla="val 49460"/>
            </a:avLst>
          </a:prstGeom>
          <a:ln w="22225">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ectangle 76">
            <a:extLst>
              <a:ext uri="{FF2B5EF4-FFF2-40B4-BE49-F238E27FC236}">
                <a16:creationId xmlns:a16="http://schemas.microsoft.com/office/drawing/2014/main" id="{5456BF98-2885-6E42-8E43-12EA9A525995}"/>
              </a:ext>
            </a:extLst>
          </p:cNvPr>
          <p:cNvSpPr/>
          <p:nvPr/>
        </p:nvSpPr>
        <p:spPr>
          <a:xfrm>
            <a:off x="1918187" y="1628638"/>
            <a:ext cx="2694572" cy="359537"/>
          </a:xfrm>
          <a:prstGeom prst="rect">
            <a:avLst/>
          </a:prstGeom>
          <a:solidFill>
            <a:srgbClr val="6DCCDE"/>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accent6">
                    <a:lumMod val="50000"/>
                  </a:schemeClr>
                </a:solidFill>
                <a:latin typeface="Calibri"/>
                <a:cs typeface="Calibri"/>
              </a:rPr>
              <a:t>OMRS Enterprise Connector</a:t>
            </a:r>
          </a:p>
        </p:txBody>
      </p:sp>
      <p:grpSp>
        <p:nvGrpSpPr>
          <p:cNvPr id="94" name="Group 93">
            <a:extLst>
              <a:ext uri="{FF2B5EF4-FFF2-40B4-BE49-F238E27FC236}">
                <a16:creationId xmlns:a16="http://schemas.microsoft.com/office/drawing/2014/main" id="{6AFDF273-DA07-DE41-AA7D-0C08FA8C667E}"/>
              </a:ext>
            </a:extLst>
          </p:cNvPr>
          <p:cNvGrpSpPr/>
          <p:nvPr/>
        </p:nvGrpSpPr>
        <p:grpSpPr>
          <a:xfrm>
            <a:off x="4751987" y="1628638"/>
            <a:ext cx="1266969" cy="990828"/>
            <a:chOff x="4715158" y="1357518"/>
            <a:chExt cx="1266969" cy="990828"/>
          </a:xfrm>
        </p:grpSpPr>
        <p:sp>
          <p:nvSpPr>
            <p:cNvPr id="79" name="Right Arrow 78">
              <a:extLst>
                <a:ext uri="{FF2B5EF4-FFF2-40B4-BE49-F238E27FC236}">
                  <a16:creationId xmlns:a16="http://schemas.microsoft.com/office/drawing/2014/main" id="{5CF8516A-5C3C-7F4A-8402-2E7CA4AF17EE}"/>
                </a:ext>
              </a:extLst>
            </p:cNvPr>
            <p:cNvSpPr/>
            <p:nvPr/>
          </p:nvSpPr>
          <p:spPr>
            <a:xfrm>
              <a:off x="5281477" y="1642036"/>
              <a:ext cx="324464" cy="269309"/>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1" name="Right Arrow 80">
              <a:extLst>
                <a:ext uri="{FF2B5EF4-FFF2-40B4-BE49-F238E27FC236}">
                  <a16:creationId xmlns:a16="http://schemas.microsoft.com/office/drawing/2014/main" id="{73F5D929-1871-A245-B292-10A7B938C774}"/>
                </a:ext>
              </a:extLst>
            </p:cNvPr>
            <p:cNvSpPr/>
            <p:nvPr/>
          </p:nvSpPr>
          <p:spPr>
            <a:xfrm rot="10800000">
              <a:off x="5227705" y="1951985"/>
              <a:ext cx="324464" cy="269309"/>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80" name="TextBox 79">
              <a:extLst>
                <a:ext uri="{FF2B5EF4-FFF2-40B4-BE49-F238E27FC236}">
                  <a16:creationId xmlns:a16="http://schemas.microsoft.com/office/drawing/2014/main" id="{ACE17898-5052-E549-B034-5EC21030CF5A}"/>
                </a:ext>
              </a:extLst>
            </p:cNvPr>
            <p:cNvSpPr txBox="1"/>
            <p:nvPr/>
          </p:nvSpPr>
          <p:spPr>
            <a:xfrm>
              <a:off x="4818026" y="1357518"/>
              <a:ext cx="1164101" cy="307777"/>
            </a:xfrm>
            <a:prstGeom prst="rect">
              <a:avLst/>
            </a:prstGeom>
            <a:noFill/>
          </p:spPr>
          <p:txBody>
            <a:bodyPr wrap="none" rtlCol="0">
              <a:spAutoFit/>
            </a:bodyPr>
            <a:lstStyle/>
            <a:p>
              <a:r>
                <a:rPr lang="en-US" sz="1100" dirty="0"/>
                <a:t>OMRS</a:t>
              </a:r>
              <a:r>
                <a:rPr lang="en-US" dirty="0"/>
                <a:t> topics</a:t>
              </a:r>
            </a:p>
          </p:txBody>
        </p:sp>
        <p:sp>
          <p:nvSpPr>
            <p:cNvPr id="83" name="TextBox 82">
              <a:extLst>
                <a:ext uri="{FF2B5EF4-FFF2-40B4-BE49-F238E27FC236}">
                  <a16:creationId xmlns:a16="http://schemas.microsoft.com/office/drawing/2014/main" id="{9FF18929-296C-9540-A4E4-F1FD12F117F5}"/>
                </a:ext>
              </a:extLst>
            </p:cNvPr>
            <p:cNvSpPr txBox="1"/>
            <p:nvPr/>
          </p:nvSpPr>
          <p:spPr>
            <a:xfrm>
              <a:off x="4937550" y="1932722"/>
              <a:ext cx="324128" cy="307777"/>
            </a:xfrm>
            <a:prstGeom prst="rect">
              <a:avLst/>
            </a:prstGeom>
            <a:noFill/>
          </p:spPr>
          <p:txBody>
            <a:bodyPr wrap="none" rtlCol="0">
              <a:spAutoFit/>
            </a:bodyPr>
            <a:lstStyle/>
            <a:p>
              <a:r>
                <a:rPr lang="en-US" dirty="0"/>
                <a:t>in</a:t>
              </a:r>
            </a:p>
          </p:txBody>
        </p:sp>
        <p:sp>
          <p:nvSpPr>
            <p:cNvPr id="84" name="TextBox 83">
              <a:extLst>
                <a:ext uri="{FF2B5EF4-FFF2-40B4-BE49-F238E27FC236}">
                  <a16:creationId xmlns:a16="http://schemas.microsoft.com/office/drawing/2014/main" id="{B783ECED-6DEB-2A4E-9387-9419E7B43C57}"/>
                </a:ext>
              </a:extLst>
            </p:cNvPr>
            <p:cNvSpPr txBox="1"/>
            <p:nvPr/>
          </p:nvSpPr>
          <p:spPr>
            <a:xfrm>
              <a:off x="4873284" y="1603568"/>
              <a:ext cx="433132" cy="307777"/>
            </a:xfrm>
            <a:prstGeom prst="rect">
              <a:avLst/>
            </a:prstGeom>
            <a:noFill/>
          </p:spPr>
          <p:txBody>
            <a:bodyPr wrap="none" rtlCol="0">
              <a:spAutoFit/>
            </a:bodyPr>
            <a:lstStyle/>
            <a:p>
              <a:r>
                <a:rPr lang="en-US" dirty="0"/>
                <a:t>out</a:t>
              </a:r>
            </a:p>
          </p:txBody>
        </p:sp>
        <p:sp>
          <p:nvSpPr>
            <p:cNvPr id="85" name="Right Brace 84">
              <a:extLst>
                <a:ext uri="{FF2B5EF4-FFF2-40B4-BE49-F238E27FC236}">
                  <a16:creationId xmlns:a16="http://schemas.microsoft.com/office/drawing/2014/main" id="{A6BC01F8-C5A7-2F4B-A944-53EEB20B4DC0}"/>
                </a:ext>
              </a:extLst>
            </p:cNvPr>
            <p:cNvSpPr/>
            <p:nvPr/>
          </p:nvSpPr>
          <p:spPr>
            <a:xfrm rot="10800000">
              <a:off x="4715158" y="1671949"/>
              <a:ext cx="155005" cy="676397"/>
            </a:xfrm>
            <a:prstGeom prst="rightBrace">
              <a:avLst/>
            </a:prstGeom>
            <a:ln w="22225">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6DF4C623-3531-CC4F-A36B-308F6A6CCDD1}"/>
              </a:ext>
            </a:extLst>
          </p:cNvPr>
          <p:cNvSpPr/>
          <p:nvPr/>
        </p:nvSpPr>
        <p:spPr>
          <a:xfrm>
            <a:off x="3409009" y="3552598"/>
            <a:ext cx="1039166" cy="496858"/>
          </a:xfrm>
          <a:prstGeom prst="rect">
            <a:avLst/>
          </a:prstGeom>
          <a:solidFill>
            <a:srgbClr val="00E0A3"/>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accent6">
                    <a:lumMod val="50000"/>
                  </a:schemeClr>
                </a:solidFill>
                <a:latin typeface="Calibri"/>
                <a:cs typeface="Calibri"/>
              </a:rPr>
              <a:t>Apache </a:t>
            </a:r>
            <a:r>
              <a:rPr lang="en-GB" sz="1200" dirty="0" err="1">
                <a:solidFill>
                  <a:schemeClr val="accent6">
                    <a:lumMod val="50000"/>
                  </a:schemeClr>
                </a:solidFill>
                <a:latin typeface="Calibri"/>
                <a:cs typeface="Calibri"/>
              </a:rPr>
              <a:t>Tinkerpop</a:t>
            </a:r>
            <a:endParaRPr lang="en-GB" sz="1200" dirty="0">
              <a:solidFill>
                <a:schemeClr val="accent6">
                  <a:lumMod val="50000"/>
                </a:schemeClr>
              </a:solidFill>
              <a:latin typeface="Calibri"/>
              <a:cs typeface="Calibri"/>
            </a:endParaRPr>
          </a:p>
        </p:txBody>
      </p:sp>
      <p:sp>
        <p:nvSpPr>
          <p:cNvPr id="91" name="Rectangle 90">
            <a:extLst>
              <a:ext uri="{FF2B5EF4-FFF2-40B4-BE49-F238E27FC236}">
                <a16:creationId xmlns:a16="http://schemas.microsoft.com/office/drawing/2014/main" id="{46FF4469-1A3E-B64D-9434-D3A4E6D06AC2}"/>
              </a:ext>
            </a:extLst>
          </p:cNvPr>
          <p:cNvSpPr/>
          <p:nvPr/>
        </p:nvSpPr>
        <p:spPr>
          <a:xfrm>
            <a:off x="1922078" y="3405141"/>
            <a:ext cx="2698955" cy="1274520"/>
          </a:xfrm>
          <a:prstGeom prst="rect">
            <a:avLst/>
          </a:prstGeom>
          <a:noFill/>
          <a:ln w="12700">
            <a:solidFill>
              <a:srgbClr val="00E0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2" name="Rectangle 91">
            <a:extLst>
              <a:ext uri="{FF2B5EF4-FFF2-40B4-BE49-F238E27FC236}">
                <a16:creationId xmlns:a16="http://schemas.microsoft.com/office/drawing/2014/main" id="{456441E5-D4A2-AB42-8E89-F00E8F64B46C}"/>
              </a:ext>
            </a:extLst>
          </p:cNvPr>
          <p:cNvSpPr/>
          <p:nvPr/>
        </p:nvSpPr>
        <p:spPr>
          <a:xfrm>
            <a:off x="1920668" y="2038082"/>
            <a:ext cx="2698954" cy="378156"/>
          </a:xfrm>
          <a:prstGeom prst="rect">
            <a:avLst/>
          </a:prstGeom>
          <a:solidFill>
            <a:srgbClr val="6DCCDE"/>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accent6">
                    <a:lumMod val="50000"/>
                  </a:schemeClr>
                </a:solidFill>
                <a:latin typeface="Calibri"/>
                <a:cs typeface="Calibri"/>
              </a:rPr>
              <a:t>OMRS Local Connector</a:t>
            </a:r>
          </a:p>
          <a:p>
            <a:pPr algn="ctr"/>
            <a:r>
              <a:rPr lang="en-GB" sz="1200" dirty="0">
                <a:solidFill>
                  <a:schemeClr val="accent6">
                    <a:lumMod val="50000"/>
                  </a:schemeClr>
                </a:solidFill>
                <a:latin typeface="Calibri"/>
                <a:cs typeface="Calibri"/>
              </a:rPr>
              <a:t>&amp; Event Mapper</a:t>
            </a:r>
          </a:p>
        </p:txBody>
      </p:sp>
      <p:sp>
        <p:nvSpPr>
          <p:cNvPr id="93" name="Rectangle 92">
            <a:extLst>
              <a:ext uri="{FF2B5EF4-FFF2-40B4-BE49-F238E27FC236}">
                <a16:creationId xmlns:a16="http://schemas.microsoft.com/office/drawing/2014/main" id="{FADCF95C-49E4-E742-B8C7-03AB0079D7CD}"/>
              </a:ext>
            </a:extLst>
          </p:cNvPr>
          <p:cNvSpPr/>
          <p:nvPr/>
        </p:nvSpPr>
        <p:spPr>
          <a:xfrm>
            <a:off x="1922077" y="2481647"/>
            <a:ext cx="2698955" cy="302814"/>
          </a:xfrm>
          <a:prstGeom prst="rect">
            <a:avLst/>
          </a:prstGeom>
          <a:solidFill>
            <a:srgbClr val="6DCCDE"/>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solidFill>
                  <a:schemeClr val="accent6">
                    <a:lumMod val="50000"/>
                  </a:schemeClr>
                </a:solidFill>
                <a:latin typeface="Calibri"/>
                <a:cs typeface="Calibri"/>
              </a:rPr>
              <a:t>OMRS Graph Connector</a:t>
            </a:r>
          </a:p>
        </p:txBody>
      </p:sp>
      <p:sp>
        <p:nvSpPr>
          <p:cNvPr id="95" name="Rectangle 94">
            <a:extLst>
              <a:ext uri="{FF2B5EF4-FFF2-40B4-BE49-F238E27FC236}">
                <a16:creationId xmlns:a16="http://schemas.microsoft.com/office/drawing/2014/main" id="{5841BD7E-C918-BA44-B337-5C1CE5AF83B2}"/>
              </a:ext>
            </a:extLst>
          </p:cNvPr>
          <p:cNvSpPr/>
          <p:nvPr/>
        </p:nvSpPr>
        <p:spPr>
          <a:xfrm>
            <a:off x="2023871" y="3556827"/>
            <a:ext cx="1039166" cy="496857"/>
          </a:xfrm>
          <a:prstGeom prst="rect">
            <a:avLst/>
          </a:prstGeom>
          <a:solidFill>
            <a:srgbClr val="00E0A3"/>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err="1">
                <a:solidFill>
                  <a:schemeClr val="accent6">
                    <a:lumMod val="50000"/>
                  </a:schemeClr>
                </a:solidFill>
                <a:latin typeface="Calibri"/>
                <a:cs typeface="Calibri"/>
              </a:rPr>
              <a:t>JanusGraph</a:t>
            </a:r>
            <a:r>
              <a:rPr lang="en-GB" sz="1200" dirty="0">
                <a:solidFill>
                  <a:schemeClr val="accent6">
                    <a:lumMod val="50000"/>
                  </a:schemeClr>
                </a:solidFill>
                <a:latin typeface="Calibri"/>
                <a:cs typeface="Calibri"/>
              </a:rPr>
              <a:t> Management</a:t>
            </a:r>
          </a:p>
        </p:txBody>
      </p:sp>
      <p:grpSp>
        <p:nvGrpSpPr>
          <p:cNvPr id="3" name="Group 2">
            <a:extLst>
              <a:ext uri="{FF2B5EF4-FFF2-40B4-BE49-F238E27FC236}">
                <a16:creationId xmlns:a16="http://schemas.microsoft.com/office/drawing/2014/main" id="{4EF0425B-532D-7846-AF12-D03D8F9E7A5A}"/>
              </a:ext>
            </a:extLst>
          </p:cNvPr>
          <p:cNvGrpSpPr/>
          <p:nvPr/>
        </p:nvGrpSpPr>
        <p:grpSpPr>
          <a:xfrm>
            <a:off x="6136584" y="1890130"/>
            <a:ext cx="2205298" cy="1046756"/>
            <a:chOff x="6214880" y="3338347"/>
            <a:chExt cx="2205298" cy="1046756"/>
          </a:xfrm>
        </p:grpSpPr>
        <p:sp>
          <p:nvSpPr>
            <p:cNvPr id="36" name="Can 35">
              <a:extLst>
                <a:ext uri="{FF2B5EF4-FFF2-40B4-BE49-F238E27FC236}">
                  <a16:creationId xmlns:a16="http://schemas.microsoft.com/office/drawing/2014/main" id="{3A99630D-CDDD-0749-B763-215ED06BA2DD}"/>
                </a:ext>
              </a:extLst>
            </p:cNvPr>
            <p:cNvSpPr/>
            <p:nvPr/>
          </p:nvSpPr>
          <p:spPr>
            <a:xfrm>
              <a:off x="6214880" y="3338347"/>
              <a:ext cx="2205298" cy="682748"/>
            </a:xfrm>
            <a:prstGeom prst="can">
              <a:avLst>
                <a:gd name="adj" fmla="val 46283"/>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endParaRPr lang="en-GB" dirty="0">
                <a:solidFill>
                  <a:srgbClr val="1F497D"/>
                </a:solidFill>
                <a:latin typeface="Calibri" charset="0"/>
              </a:endParaRPr>
            </a:p>
          </p:txBody>
        </p:sp>
        <p:sp>
          <p:nvSpPr>
            <p:cNvPr id="37" name="Oval 36">
              <a:extLst>
                <a:ext uri="{FF2B5EF4-FFF2-40B4-BE49-F238E27FC236}">
                  <a16:creationId xmlns:a16="http://schemas.microsoft.com/office/drawing/2014/main" id="{EA8F6692-DA25-574C-B366-C32D2D54FD46}"/>
                </a:ext>
              </a:extLst>
            </p:cNvPr>
            <p:cNvSpPr/>
            <p:nvPr/>
          </p:nvSpPr>
          <p:spPr>
            <a:xfrm>
              <a:off x="6583680" y="3413448"/>
              <a:ext cx="1521054" cy="2025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D83DC3BA-E756-974F-A9D0-45F64151123C}"/>
                </a:ext>
              </a:extLst>
            </p:cNvPr>
            <p:cNvSpPr txBox="1"/>
            <p:nvPr/>
          </p:nvSpPr>
          <p:spPr>
            <a:xfrm>
              <a:off x="6956693" y="4077326"/>
              <a:ext cx="721672" cy="307777"/>
            </a:xfrm>
            <a:prstGeom prst="rect">
              <a:avLst/>
            </a:prstGeom>
            <a:noFill/>
          </p:spPr>
          <p:txBody>
            <a:bodyPr wrap="none" rtlCol="0">
              <a:spAutoFit/>
            </a:bodyPr>
            <a:lstStyle/>
            <a:p>
              <a:r>
                <a:rPr lang="en-US" dirty="0"/>
                <a:t>Cohort</a:t>
              </a:r>
            </a:p>
          </p:txBody>
        </p:sp>
      </p:grpSp>
    </p:spTree>
    <p:extLst>
      <p:ext uri="{BB962C8B-B14F-4D97-AF65-F5344CB8AC3E}">
        <p14:creationId xmlns:p14="http://schemas.microsoft.com/office/powerpoint/2010/main" val="1276024490"/>
      </p:ext>
    </p:extLst>
  </p:cSld>
  <p:clrMapOvr>
    <a:masterClrMapping/>
  </p:clrMapOvr>
  <p:transition spd="med" advClick="0" advTm="10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816CFE-19DD-FC4E-99CE-32FD3C48D4E6}"/>
              </a:ext>
            </a:extLst>
          </p:cNvPr>
          <p:cNvPicPr>
            <a:picLocks noChangeAspect="1"/>
          </p:cNvPicPr>
          <p:nvPr/>
        </p:nvPicPr>
        <p:blipFill>
          <a:blip r:embed="rId3"/>
          <a:stretch>
            <a:fillRect/>
          </a:stretch>
        </p:blipFill>
        <p:spPr>
          <a:xfrm>
            <a:off x="1033670" y="3903668"/>
            <a:ext cx="1968500" cy="1028700"/>
          </a:xfrm>
          <a:prstGeom prst="rect">
            <a:avLst/>
          </a:prstGeom>
        </p:spPr>
      </p:pic>
      <p:sp>
        <p:nvSpPr>
          <p:cNvPr id="2" name="Title 1"/>
          <p:cNvSpPr>
            <a:spLocks noGrp="1"/>
          </p:cNvSpPr>
          <p:nvPr>
            <p:ph type="title"/>
          </p:nvPr>
        </p:nvSpPr>
        <p:spPr/>
        <p:txBody>
          <a:bodyPr>
            <a:normAutofit/>
          </a:bodyPr>
          <a:lstStyle/>
          <a:p>
            <a:r>
              <a:rPr lang="en-GB" dirty="0"/>
              <a:t>Graph Repository components</a:t>
            </a:r>
          </a:p>
        </p:txBody>
      </p:sp>
      <p:sp>
        <p:nvSpPr>
          <p:cNvPr id="3" name="Content Placeholder 2"/>
          <p:cNvSpPr>
            <a:spLocks noGrp="1"/>
          </p:cNvSpPr>
          <p:nvPr>
            <p:ph idx="1"/>
          </p:nvPr>
        </p:nvSpPr>
        <p:spPr>
          <a:xfrm>
            <a:off x="359200" y="965873"/>
            <a:ext cx="7751130" cy="3016405"/>
          </a:xfrm>
        </p:spPr>
        <p:txBody>
          <a:bodyPr>
            <a:noAutofit/>
          </a:bodyPr>
          <a:lstStyle/>
          <a:p>
            <a:r>
              <a:rPr lang="en-US" sz="1200" dirty="0" err="1"/>
              <a:t>GraphOMRSRepositoryConnector</a:t>
            </a:r>
            <a:r>
              <a:rPr lang="en-US" sz="1200" dirty="0"/>
              <a:t> - implements the open connector framework interface </a:t>
            </a:r>
          </a:p>
          <a:p>
            <a:r>
              <a:rPr lang="en-US" sz="1200" dirty="0" err="1"/>
              <a:t>GraphOMRSRepositoryConnectorProvider</a:t>
            </a:r>
            <a:r>
              <a:rPr lang="en-US" sz="1200" dirty="0"/>
              <a:t> – implements the mechanism for brokering a connector</a:t>
            </a:r>
          </a:p>
          <a:p>
            <a:r>
              <a:rPr lang="en-US" sz="1200" dirty="0" err="1"/>
              <a:t>GraphOMRSMetadataCollection</a:t>
            </a:r>
            <a:r>
              <a:rPr lang="en-US" sz="1200" dirty="0"/>
              <a:t> – top level interface supporting type and instance operations</a:t>
            </a:r>
          </a:p>
          <a:p>
            <a:r>
              <a:rPr lang="en-US" sz="1200" dirty="0" err="1"/>
              <a:t>GraphOMRSMetadataStore</a:t>
            </a:r>
            <a:r>
              <a:rPr lang="en-US" sz="1200" dirty="0"/>
              <a:t> – </a:t>
            </a:r>
            <a:r>
              <a:rPr lang="en-US" sz="1200" b="1" dirty="0"/>
              <a:t>implements</a:t>
            </a:r>
            <a:r>
              <a:rPr lang="en-US" sz="1200" dirty="0"/>
              <a:t> the </a:t>
            </a:r>
            <a:r>
              <a:rPr lang="en-US" sz="1200" dirty="0" err="1"/>
              <a:t>MetadataCollection</a:t>
            </a:r>
            <a:r>
              <a:rPr lang="en-US" sz="1200" dirty="0"/>
              <a:t> using a graph database</a:t>
            </a:r>
          </a:p>
          <a:p>
            <a:r>
              <a:rPr lang="en-US" sz="1200" dirty="0" err="1"/>
              <a:t>GraphOMRSGraphFactory</a:t>
            </a:r>
            <a:r>
              <a:rPr lang="en-US" sz="1200" dirty="0"/>
              <a:t> – creation, schema, indexing - encapsulates </a:t>
            </a:r>
            <a:r>
              <a:rPr lang="en-US" sz="1200" dirty="0" err="1"/>
              <a:t>JanusGraph</a:t>
            </a:r>
            <a:r>
              <a:rPr lang="en-US" sz="1200" dirty="0"/>
              <a:t>-specifics</a:t>
            </a:r>
          </a:p>
          <a:p>
            <a:r>
              <a:rPr lang="en-US" sz="1200" dirty="0"/>
              <a:t>Mappers – convert between OMRS objects and graph vertices and edges</a:t>
            </a:r>
          </a:p>
          <a:p>
            <a:pPr lvl="1"/>
            <a:r>
              <a:rPr lang="en-US" sz="1200" dirty="0" err="1"/>
              <a:t>GraphOMRSEntityMapper</a:t>
            </a:r>
            <a:endParaRPr lang="en-US" sz="1200" dirty="0"/>
          </a:p>
          <a:p>
            <a:pPr lvl="1"/>
            <a:r>
              <a:rPr lang="en-US" sz="1200" dirty="0" err="1"/>
              <a:t>GraphOMRSRelationshipMapper</a:t>
            </a:r>
            <a:endParaRPr lang="en-US" sz="1200" dirty="0"/>
          </a:p>
          <a:p>
            <a:pPr lvl="1"/>
            <a:r>
              <a:rPr lang="en-US" sz="1200" dirty="0" err="1"/>
              <a:t>GraphOMRSClassificationMapper</a:t>
            </a:r>
            <a:endParaRPr lang="en-US" sz="1200" dirty="0"/>
          </a:p>
          <a:p>
            <a:r>
              <a:rPr lang="en-US" sz="1200" dirty="0"/>
              <a:t>Plus various utility classes – error codes, audit logging, constants and utility methods</a:t>
            </a:r>
          </a:p>
        </p:txBody>
      </p:sp>
      <p:sp>
        <p:nvSpPr>
          <p:cNvPr id="4" name="TextBox 3">
            <a:extLst>
              <a:ext uri="{FF2B5EF4-FFF2-40B4-BE49-F238E27FC236}">
                <a16:creationId xmlns:a16="http://schemas.microsoft.com/office/drawing/2014/main" id="{73CC700F-A251-B547-BADC-6A1D0FCEEECD}"/>
              </a:ext>
            </a:extLst>
          </p:cNvPr>
          <p:cNvSpPr txBox="1"/>
          <p:nvPr/>
        </p:nvSpPr>
        <p:spPr>
          <a:xfrm>
            <a:off x="2544969" y="4141019"/>
            <a:ext cx="5929795" cy="707886"/>
          </a:xfrm>
          <a:prstGeom prst="rect">
            <a:avLst/>
          </a:prstGeom>
          <a:noFill/>
        </p:spPr>
        <p:txBody>
          <a:bodyPr wrap="square" rtlCol="0">
            <a:spAutoFit/>
          </a:bodyPr>
          <a:lstStyle/>
          <a:p>
            <a:r>
              <a:rPr lang="en-US" sz="1000" u="sng" dirty="0">
                <a:solidFill>
                  <a:schemeClr val="accent1"/>
                </a:solidFill>
                <a:hlinkClick r:id="rId4"/>
              </a:rPr>
              <a:t>https://github.com/odpi/egeria/</a:t>
            </a:r>
          </a:p>
          <a:p>
            <a:endParaRPr lang="en-US" sz="1000" dirty="0">
              <a:solidFill>
                <a:schemeClr val="accent1"/>
              </a:solidFill>
            </a:endParaRPr>
          </a:p>
          <a:p>
            <a:r>
              <a:rPr lang="en-US" sz="1000" dirty="0">
                <a:solidFill>
                  <a:schemeClr val="accent1"/>
                </a:solidFill>
              </a:rPr>
              <a:t>See open-metadata-implementation/adapters/open-connectors/repository-services-connectors/</a:t>
            </a:r>
          </a:p>
          <a:p>
            <a:r>
              <a:rPr lang="en-US" sz="1000" dirty="0">
                <a:solidFill>
                  <a:schemeClr val="accent1"/>
                </a:solidFill>
              </a:rPr>
              <a:t>open-metadata-collection-store-connectors/graph-repository-connector</a:t>
            </a:r>
          </a:p>
        </p:txBody>
      </p:sp>
    </p:spTree>
    <p:extLst>
      <p:ext uri="{BB962C8B-B14F-4D97-AF65-F5344CB8AC3E}">
        <p14:creationId xmlns:p14="http://schemas.microsoft.com/office/powerpoint/2010/main" val="4149982413"/>
      </p:ext>
    </p:extLst>
  </p:cSld>
  <p:clrMapOvr>
    <a:masterClrMapping/>
  </p:clrMapOvr>
  <p:transition spd="med" advClick="0" advTm="10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To use the Egeria Graph Repository</a:t>
            </a:r>
          </a:p>
        </p:txBody>
      </p:sp>
      <p:sp>
        <p:nvSpPr>
          <p:cNvPr id="3" name="Content Placeholder 2"/>
          <p:cNvSpPr>
            <a:spLocks noGrp="1"/>
          </p:cNvSpPr>
          <p:nvPr>
            <p:ph idx="1"/>
          </p:nvPr>
        </p:nvSpPr>
        <p:spPr/>
        <p:txBody>
          <a:bodyPr>
            <a:normAutofit fontScale="92500" lnSpcReduction="20000"/>
          </a:bodyPr>
          <a:lstStyle/>
          <a:p>
            <a:pPr lvl="0"/>
            <a:r>
              <a:rPr lang="en-US" sz="1500" dirty="0"/>
              <a:t>Configure the OMAG Server repository-mode = ‘local-graph-repository’</a:t>
            </a:r>
          </a:p>
          <a:p>
            <a:pPr lvl="1"/>
            <a:r>
              <a:rPr lang="en-US" sz="1300" dirty="0">
                <a:solidFill>
                  <a:schemeClr val="accent1"/>
                </a:solidFill>
              </a:rPr>
              <a:t>e.g. HTTP POST </a:t>
            </a:r>
            <a:r>
              <a:rPr lang="en-GB" sz="1300" dirty="0">
                <a:solidFill>
                  <a:schemeClr val="accent1"/>
                </a:solidFill>
              </a:rPr>
              <a:t>http://localhost:8080/open-metadata/admin-services/users/{username}/servers/{</a:t>
            </a:r>
            <a:r>
              <a:rPr lang="en-GB" sz="1300" dirty="0" err="1">
                <a:solidFill>
                  <a:schemeClr val="accent1"/>
                </a:solidFill>
              </a:rPr>
              <a:t>servermame</a:t>
            </a:r>
            <a:r>
              <a:rPr lang="en-GB" sz="1300" dirty="0">
                <a:solidFill>
                  <a:schemeClr val="accent1"/>
                </a:solidFill>
              </a:rPr>
              <a:t>}/local-repository/mode/local-graph-repository</a:t>
            </a:r>
            <a:endParaRPr lang="en-US" sz="1300" dirty="0">
              <a:solidFill>
                <a:schemeClr val="accent1"/>
              </a:solidFill>
            </a:endParaRPr>
          </a:p>
          <a:p>
            <a:pPr lvl="0"/>
            <a:r>
              <a:rPr lang="en-US" sz="1500" dirty="0"/>
              <a:t>Subsequently, start the OMRS instance in the server</a:t>
            </a:r>
          </a:p>
          <a:p>
            <a:pPr lvl="1"/>
            <a:r>
              <a:rPr lang="en-GB" sz="1300" dirty="0">
                <a:solidFill>
                  <a:schemeClr val="accent1"/>
                </a:solidFill>
              </a:rPr>
              <a:t>e.g. HTTP POST http://localhost:8080/open-metadata/admin-services/users/{username}/servers/{</a:t>
            </a:r>
            <a:r>
              <a:rPr lang="en-GB" sz="1300" dirty="0" err="1">
                <a:solidFill>
                  <a:schemeClr val="accent1"/>
                </a:solidFill>
              </a:rPr>
              <a:t>servername</a:t>
            </a:r>
            <a:r>
              <a:rPr lang="en-GB" sz="1300" dirty="0">
                <a:solidFill>
                  <a:schemeClr val="accent1"/>
                </a:solidFill>
              </a:rPr>
              <a:t>}/instance</a:t>
            </a:r>
            <a:endParaRPr lang="en-US" sz="1300" dirty="0">
              <a:solidFill>
                <a:schemeClr val="accent1"/>
              </a:solidFill>
            </a:endParaRPr>
          </a:p>
          <a:p>
            <a:pPr lvl="0"/>
            <a:r>
              <a:rPr lang="en-US" sz="1500" dirty="0"/>
              <a:t>When OMRS starts, the graph repository auto-creates a </a:t>
            </a:r>
            <a:r>
              <a:rPr lang="en-US" sz="1500" dirty="0" err="1"/>
              <a:t>JanusGraph</a:t>
            </a:r>
            <a:r>
              <a:rPr lang="en-US" sz="1500" dirty="0"/>
              <a:t> database – including:</a:t>
            </a:r>
          </a:p>
          <a:p>
            <a:pPr lvl="1"/>
            <a:r>
              <a:rPr lang="en-US" sz="1500" dirty="0"/>
              <a:t>Persistence backend</a:t>
            </a:r>
          </a:p>
          <a:p>
            <a:pPr lvl="1"/>
            <a:r>
              <a:rPr lang="en-US" sz="1500" dirty="0"/>
              <a:t>Search backend</a:t>
            </a:r>
          </a:p>
          <a:p>
            <a:pPr lvl="1"/>
            <a:r>
              <a:rPr lang="en-US" sz="1500" dirty="0"/>
              <a:t>Graph schema </a:t>
            </a:r>
          </a:p>
          <a:p>
            <a:pPr lvl="1"/>
            <a:r>
              <a:rPr lang="en-US" sz="1500" dirty="0"/>
              <a:t>Search indexes</a:t>
            </a:r>
          </a:p>
          <a:p>
            <a:pPr lvl="0"/>
            <a:r>
              <a:rPr lang="en-US" sz="1500" dirty="0"/>
              <a:t>For now, the persistence backend is embedded Berkeley DB and the indexing backend is Lucene – further options could be added</a:t>
            </a:r>
          </a:p>
          <a:p>
            <a:pPr lvl="0"/>
            <a:endParaRPr lang="en-GB" dirty="0"/>
          </a:p>
        </p:txBody>
      </p:sp>
    </p:spTree>
    <p:extLst>
      <p:ext uri="{BB962C8B-B14F-4D97-AF65-F5344CB8AC3E}">
        <p14:creationId xmlns:p14="http://schemas.microsoft.com/office/powerpoint/2010/main" val="130579255"/>
      </p:ext>
    </p:extLst>
  </p:cSld>
  <p:clrMapOvr>
    <a:masterClrMapping/>
  </p:clrMapOvr>
  <p:transition spd="med" advClick="0" advTm="10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Graph Schema</a:t>
            </a:r>
          </a:p>
        </p:txBody>
      </p:sp>
      <p:sp>
        <p:nvSpPr>
          <p:cNvPr id="3" name="Content Placeholder 2"/>
          <p:cNvSpPr>
            <a:spLocks noGrp="1"/>
          </p:cNvSpPr>
          <p:nvPr>
            <p:ph idx="1"/>
          </p:nvPr>
        </p:nvSpPr>
        <p:spPr>
          <a:xfrm>
            <a:off x="359200" y="965873"/>
            <a:ext cx="8473100" cy="3896953"/>
          </a:xfrm>
        </p:spPr>
        <p:txBody>
          <a:bodyPr>
            <a:noAutofit/>
          </a:bodyPr>
          <a:lstStyle/>
          <a:p>
            <a:pPr marL="0" indent="0">
              <a:buNone/>
            </a:pPr>
            <a:r>
              <a:rPr lang="en-US" sz="1400" dirty="0"/>
              <a:t>The </a:t>
            </a:r>
            <a:r>
              <a:rPr lang="en-US" sz="1400" dirty="0" err="1"/>
              <a:t>MetadataCollection</a:t>
            </a:r>
            <a:r>
              <a:rPr lang="en-US" sz="1400" dirty="0"/>
              <a:t> interface is the formal interface to an Egeria repository.</a:t>
            </a:r>
          </a:p>
          <a:p>
            <a:pPr marL="0" indent="0">
              <a:buNone/>
            </a:pPr>
            <a:r>
              <a:rPr lang="en-US" sz="1400" dirty="0"/>
              <a:t>Whilst it is </a:t>
            </a:r>
            <a:r>
              <a:rPr lang="en-US" sz="1400" i="1" dirty="0"/>
              <a:t>possible</a:t>
            </a:r>
            <a:r>
              <a:rPr lang="en-US" sz="1400" dirty="0"/>
              <a:t> to look at the graph directly (e.g. using Gremlin console):</a:t>
            </a:r>
          </a:p>
          <a:p>
            <a:pPr marL="0" indent="0">
              <a:buNone/>
            </a:pPr>
            <a:r>
              <a:rPr lang="en-US" sz="1400" dirty="0"/>
              <a:t>		</a:t>
            </a:r>
            <a:r>
              <a:rPr lang="en-US" sz="1400" b="1" dirty="0"/>
              <a:t>Please don’t rely on the schema – it is likely to evolve</a:t>
            </a:r>
          </a:p>
          <a:p>
            <a:pPr marL="0" indent="0">
              <a:buNone/>
            </a:pPr>
            <a:endParaRPr lang="en-US" sz="1400" dirty="0"/>
          </a:p>
          <a:p>
            <a:pPr marL="0" indent="0">
              <a:buNone/>
            </a:pPr>
            <a:r>
              <a:rPr lang="en-US" sz="1400" dirty="0"/>
              <a:t>Type data:</a:t>
            </a:r>
          </a:p>
          <a:p>
            <a:r>
              <a:rPr lang="en-US" sz="1400" dirty="0"/>
              <a:t>The Graph Repository does not store type definitions</a:t>
            </a:r>
          </a:p>
          <a:p>
            <a:r>
              <a:rPr lang="en-US" sz="1400" dirty="0"/>
              <a:t>It delegates all type operations to the Repository Content Manager</a:t>
            </a:r>
          </a:p>
          <a:p>
            <a:endParaRPr lang="en-US" sz="1400" dirty="0"/>
          </a:p>
          <a:p>
            <a:pPr marL="0" indent="0">
              <a:buNone/>
            </a:pPr>
            <a:r>
              <a:rPr lang="en-US" sz="1400" dirty="0"/>
              <a:t>Instance data:</a:t>
            </a:r>
          </a:p>
          <a:p>
            <a:r>
              <a:rPr lang="en-US" sz="1400" dirty="0"/>
              <a:t>The Egeria Graph Repository stores instance data, using a </a:t>
            </a:r>
            <a:r>
              <a:rPr lang="en-US" sz="1400" dirty="0" err="1"/>
              <a:t>JanusGraph</a:t>
            </a:r>
            <a:r>
              <a:rPr lang="en-US" sz="1400" dirty="0"/>
              <a:t> schema that has:</a:t>
            </a:r>
          </a:p>
          <a:p>
            <a:pPr lvl="1"/>
            <a:r>
              <a:rPr lang="en-US" dirty="0"/>
              <a:t>vertices for entities and classifications </a:t>
            </a:r>
          </a:p>
          <a:p>
            <a:pPr lvl="1"/>
            <a:r>
              <a:rPr lang="en-US" dirty="0"/>
              <a:t>edges for relationships and classifiers</a:t>
            </a:r>
          </a:p>
          <a:p>
            <a:pPr marL="0" indent="0">
              <a:buNone/>
            </a:pPr>
            <a:endParaRPr lang="en-US" sz="1400" dirty="0"/>
          </a:p>
          <a:p>
            <a:endParaRPr lang="en-US" sz="1400" dirty="0"/>
          </a:p>
        </p:txBody>
      </p:sp>
    </p:spTree>
    <p:extLst>
      <p:ext uri="{BB962C8B-B14F-4D97-AF65-F5344CB8AC3E}">
        <p14:creationId xmlns:p14="http://schemas.microsoft.com/office/powerpoint/2010/main" val="2050520732"/>
      </p:ext>
    </p:extLst>
  </p:cSld>
  <p:clrMapOvr>
    <a:masterClrMapping/>
  </p:clrMapOvr>
  <p:transition spd="med" advClick="0" advTm="10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6A28-F849-F943-81BC-17920F86113E}"/>
              </a:ext>
            </a:extLst>
          </p:cNvPr>
          <p:cNvSpPr>
            <a:spLocks noGrp="1"/>
          </p:cNvSpPr>
          <p:nvPr>
            <p:ph type="title"/>
          </p:nvPr>
        </p:nvSpPr>
        <p:spPr/>
        <p:txBody>
          <a:bodyPr/>
          <a:lstStyle/>
          <a:p>
            <a:r>
              <a:rPr lang="en-GB" dirty="0"/>
              <a:t>Instance representations in the OMRS</a:t>
            </a:r>
            <a:br>
              <a:rPr lang="en-GB" dirty="0"/>
            </a:br>
            <a:endParaRPr lang="en-US" dirty="0"/>
          </a:p>
        </p:txBody>
      </p:sp>
      <p:sp>
        <p:nvSpPr>
          <p:cNvPr id="9" name="Slide Number Placeholder 8">
            <a:extLst>
              <a:ext uri="{FF2B5EF4-FFF2-40B4-BE49-F238E27FC236}">
                <a16:creationId xmlns:a16="http://schemas.microsoft.com/office/drawing/2014/main" id="{12B2D04B-FED5-F147-92E1-BA1599615861}"/>
              </a:ext>
            </a:extLst>
          </p:cNvPr>
          <p:cNvSpPr>
            <a:spLocks noGrp="1"/>
          </p:cNvSpPr>
          <p:nvPr>
            <p:ph type="sldNum" idx="12"/>
          </p:nvPr>
        </p:nvSpPr>
        <p:spPr/>
        <p:txBody>
          <a:bodyPr/>
          <a:lstStyle/>
          <a:p>
            <a:fld id="{00000000-1234-1234-1234-123412341234}" type="slidenum">
              <a:rPr lang="en-US" smtClean="0"/>
              <a:pPr/>
              <a:t>26</a:t>
            </a:fld>
            <a:endParaRPr lang="en-US"/>
          </a:p>
        </p:txBody>
      </p:sp>
      <p:grpSp>
        <p:nvGrpSpPr>
          <p:cNvPr id="3" name="Group 2">
            <a:extLst>
              <a:ext uri="{FF2B5EF4-FFF2-40B4-BE49-F238E27FC236}">
                <a16:creationId xmlns:a16="http://schemas.microsoft.com/office/drawing/2014/main" id="{00FE77E3-03BA-5441-9276-4F66C4BE307C}"/>
              </a:ext>
            </a:extLst>
          </p:cNvPr>
          <p:cNvGrpSpPr/>
          <p:nvPr/>
        </p:nvGrpSpPr>
        <p:grpSpPr>
          <a:xfrm>
            <a:off x="969435" y="1131690"/>
            <a:ext cx="6858000" cy="3075266"/>
            <a:chOff x="969435" y="1131690"/>
            <a:chExt cx="6858000" cy="3075266"/>
          </a:xfrm>
        </p:grpSpPr>
        <p:pic>
          <p:nvPicPr>
            <p:cNvPr id="4" name="Picture 3" descr="Base Model - Layer -1.png">
              <a:extLst>
                <a:ext uri="{FF2B5EF4-FFF2-40B4-BE49-F238E27FC236}">
                  <a16:creationId xmlns:a16="http://schemas.microsoft.com/office/drawing/2014/main" id="{CF8E315C-E362-DD4E-BBD3-671D1A00F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5" name="Title 1">
              <a:extLst>
                <a:ext uri="{FF2B5EF4-FFF2-40B4-BE49-F238E27FC236}">
                  <a16:creationId xmlns:a16="http://schemas.microsoft.com/office/drawing/2014/main" id="{E633CFEA-2874-3E42-9387-8BF1B33C5E3B}"/>
                </a:ext>
              </a:extLst>
            </p:cNvPr>
            <p:cNvSpPr txBox="1">
              <a:spLocks/>
            </p:cNvSpPr>
            <p:nvPr/>
          </p:nvSpPr>
          <p:spPr>
            <a:xfrm>
              <a:off x="1252804" y="1131690"/>
              <a:ext cx="6574631" cy="642938"/>
            </a:xfrm>
            <a:prstGeom prst="rect">
              <a:avLst/>
            </a:prstGeom>
          </p:spPr>
          <p:txBody>
            <a:bodyPr vert="horz" lIns="68580" tIns="34290" rIns="68580" bIns="34290" rtlCol="0"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6" name="Picture 5">
              <a:extLst>
                <a:ext uri="{FF2B5EF4-FFF2-40B4-BE49-F238E27FC236}">
                  <a16:creationId xmlns:a16="http://schemas.microsoft.com/office/drawing/2014/main" id="{92AF9FBB-4327-BB43-B326-ACA1B529F805}"/>
                </a:ext>
              </a:extLst>
            </p:cNvPr>
            <p:cNvPicPr>
              <a:picLocks noChangeAspect="1"/>
            </p:cNvPicPr>
            <p:nvPr/>
          </p:nvPicPr>
          <p:blipFill>
            <a:blip r:embed="rId4"/>
            <a:stretch>
              <a:fillRect/>
            </a:stretch>
          </p:blipFill>
          <p:spPr>
            <a:xfrm>
              <a:off x="3751529" y="2529900"/>
              <a:ext cx="2669370" cy="1667248"/>
            </a:xfrm>
            <a:prstGeom prst="rect">
              <a:avLst/>
            </a:prstGeom>
          </p:spPr>
        </p:pic>
        <p:pic>
          <p:nvPicPr>
            <p:cNvPr id="7" name="Picture 6">
              <a:extLst>
                <a:ext uri="{FF2B5EF4-FFF2-40B4-BE49-F238E27FC236}">
                  <a16:creationId xmlns:a16="http://schemas.microsoft.com/office/drawing/2014/main" id="{15BAC004-34EB-EA42-9C0C-8AF27404B45E}"/>
                </a:ext>
              </a:extLst>
            </p:cNvPr>
            <p:cNvPicPr>
              <a:picLocks noChangeAspect="1"/>
            </p:cNvPicPr>
            <p:nvPr/>
          </p:nvPicPr>
          <p:blipFill>
            <a:blip r:embed="rId5"/>
            <a:stretch>
              <a:fillRect/>
            </a:stretch>
          </p:blipFill>
          <p:spPr>
            <a:xfrm>
              <a:off x="2238016" y="1853253"/>
              <a:ext cx="2957426" cy="1286672"/>
            </a:xfrm>
            <a:prstGeom prst="rect">
              <a:avLst/>
            </a:prstGeom>
          </p:spPr>
        </p:pic>
        <p:pic>
          <p:nvPicPr>
            <p:cNvPr id="8" name="Picture 7">
              <a:extLst>
                <a:ext uri="{FF2B5EF4-FFF2-40B4-BE49-F238E27FC236}">
                  <a16:creationId xmlns:a16="http://schemas.microsoft.com/office/drawing/2014/main" id="{8721B6C5-8EF9-7E42-9B66-297FD361CAD8}"/>
                </a:ext>
              </a:extLst>
            </p:cNvPr>
            <p:cNvPicPr>
              <a:picLocks noChangeAspect="1"/>
            </p:cNvPicPr>
            <p:nvPr/>
          </p:nvPicPr>
          <p:blipFill>
            <a:blip r:embed="rId6"/>
            <a:stretch>
              <a:fillRect/>
            </a:stretch>
          </p:blipFill>
          <p:spPr>
            <a:xfrm>
              <a:off x="969435" y="1489989"/>
              <a:ext cx="6858000" cy="2716967"/>
            </a:xfrm>
            <a:prstGeom prst="rect">
              <a:avLst/>
            </a:prstGeom>
          </p:spPr>
        </p:pic>
      </p:grpSp>
    </p:spTree>
    <p:extLst>
      <p:ext uri="{BB962C8B-B14F-4D97-AF65-F5344CB8AC3E}">
        <p14:creationId xmlns:p14="http://schemas.microsoft.com/office/powerpoint/2010/main" val="169519615"/>
      </p:ext>
    </p:extLst>
  </p:cSld>
  <p:clrMapOvr>
    <a:masterClrMapping/>
  </p:clrMapOvr>
  <p:transition spd="med" advClick="0" advTm="1000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Graph mapping – vertices and edges</a:t>
            </a:r>
          </a:p>
        </p:txBody>
      </p:sp>
      <p:grpSp>
        <p:nvGrpSpPr>
          <p:cNvPr id="33" name="Group 32">
            <a:extLst>
              <a:ext uri="{FF2B5EF4-FFF2-40B4-BE49-F238E27FC236}">
                <a16:creationId xmlns:a16="http://schemas.microsoft.com/office/drawing/2014/main" id="{D6F5C3CB-2645-B145-A1DF-FBC925508542}"/>
              </a:ext>
            </a:extLst>
          </p:cNvPr>
          <p:cNvGrpSpPr/>
          <p:nvPr/>
        </p:nvGrpSpPr>
        <p:grpSpPr>
          <a:xfrm>
            <a:off x="6739590" y="153819"/>
            <a:ext cx="2250296" cy="1097950"/>
            <a:chOff x="969435" y="1131690"/>
            <a:chExt cx="6858000" cy="3075266"/>
          </a:xfrm>
        </p:grpSpPr>
        <p:pic>
          <p:nvPicPr>
            <p:cNvPr id="37" name="Picture 36" descr="Base Model - Layer -1.png">
              <a:extLst>
                <a:ext uri="{FF2B5EF4-FFF2-40B4-BE49-F238E27FC236}">
                  <a16:creationId xmlns:a16="http://schemas.microsoft.com/office/drawing/2014/main" id="{154C197C-2A63-144E-951B-0A0A4ED34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44" name="Title 1">
              <a:extLst>
                <a:ext uri="{FF2B5EF4-FFF2-40B4-BE49-F238E27FC236}">
                  <a16:creationId xmlns:a16="http://schemas.microsoft.com/office/drawing/2014/main" id="{F88A4F1F-C8DD-2845-88FB-EBBC904A4698}"/>
                </a:ext>
              </a:extLst>
            </p:cNvPr>
            <p:cNvSpPr txBox="1">
              <a:spLocks/>
            </p:cNvSpPr>
            <p:nvPr/>
          </p:nvSpPr>
          <p:spPr>
            <a:xfrm>
              <a:off x="1252804" y="1131690"/>
              <a:ext cx="6574631" cy="642938"/>
            </a:xfrm>
            <a:prstGeom prst="rect">
              <a:avLst/>
            </a:prstGeom>
          </p:spPr>
          <p:txBody>
            <a:bodyPr vert="horz" lIns="68580" tIns="34290" rIns="68580" bIns="34290" rtlCol="0" anchor="ctr">
              <a:normAutofit fontScale="47500" lnSpcReduction="20000"/>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45" name="Picture 44">
              <a:extLst>
                <a:ext uri="{FF2B5EF4-FFF2-40B4-BE49-F238E27FC236}">
                  <a16:creationId xmlns:a16="http://schemas.microsoft.com/office/drawing/2014/main" id="{7ED3E5FF-FE08-B045-8D8E-58E4B6642352}"/>
                </a:ext>
              </a:extLst>
            </p:cNvPr>
            <p:cNvPicPr>
              <a:picLocks noChangeAspect="1"/>
            </p:cNvPicPr>
            <p:nvPr/>
          </p:nvPicPr>
          <p:blipFill>
            <a:blip r:embed="rId4"/>
            <a:stretch>
              <a:fillRect/>
            </a:stretch>
          </p:blipFill>
          <p:spPr>
            <a:xfrm>
              <a:off x="3751529" y="2529900"/>
              <a:ext cx="2669370" cy="1667248"/>
            </a:xfrm>
            <a:prstGeom prst="rect">
              <a:avLst/>
            </a:prstGeom>
          </p:spPr>
        </p:pic>
        <p:pic>
          <p:nvPicPr>
            <p:cNvPr id="46" name="Picture 45">
              <a:extLst>
                <a:ext uri="{FF2B5EF4-FFF2-40B4-BE49-F238E27FC236}">
                  <a16:creationId xmlns:a16="http://schemas.microsoft.com/office/drawing/2014/main" id="{25DF2DFA-C119-C549-8374-9EF515B35D9B}"/>
                </a:ext>
              </a:extLst>
            </p:cNvPr>
            <p:cNvPicPr>
              <a:picLocks noChangeAspect="1"/>
            </p:cNvPicPr>
            <p:nvPr/>
          </p:nvPicPr>
          <p:blipFill>
            <a:blip r:embed="rId5"/>
            <a:stretch>
              <a:fillRect/>
            </a:stretch>
          </p:blipFill>
          <p:spPr>
            <a:xfrm>
              <a:off x="2238016" y="1853253"/>
              <a:ext cx="2957426" cy="1286672"/>
            </a:xfrm>
            <a:prstGeom prst="rect">
              <a:avLst/>
            </a:prstGeom>
          </p:spPr>
        </p:pic>
        <p:pic>
          <p:nvPicPr>
            <p:cNvPr id="47" name="Picture 46">
              <a:extLst>
                <a:ext uri="{FF2B5EF4-FFF2-40B4-BE49-F238E27FC236}">
                  <a16:creationId xmlns:a16="http://schemas.microsoft.com/office/drawing/2014/main" id="{24BF4AED-F087-9443-95A6-EDD8CE707F62}"/>
                </a:ext>
              </a:extLst>
            </p:cNvPr>
            <p:cNvPicPr>
              <a:picLocks noChangeAspect="1"/>
            </p:cNvPicPr>
            <p:nvPr/>
          </p:nvPicPr>
          <p:blipFill>
            <a:blip r:embed="rId6"/>
            <a:stretch>
              <a:fillRect/>
            </a:stretch>
          </p:blipFill>
          <p:spPr>
            <a:xfrm>
              <a:off x="969435" y="1489989"/>
              <a:ext cx="6858000" cy="2716967"/>
            </a:xfrm>
            <a:prstGeom prst="rect">
              <a:avLst/>
            </a:prstGeom>
          </p:spPr>
        </p:pic>
      </p:grpSp>
      <p:grpSp>
        <p:nvGrpSpPr>
          <p:cNvPr id="4" name="Group 3">
            <a:extLst>
              <a:ext uri="{FF2B5EF4-FFF2-40B4-BE49-F238E27FC236}">
                <a16:creationId xmlns:a16="http://schemas.microsoft.com/office/drawing/2014/main" id="{88290141-904F-C247-9E57-9E64D4503077}"/>
              </a:ext>
            </a:extLst>
          </p:cNvPr>
          <p:cNvGrpSpPr/>
          <p:nvPr/>
        </p:nvGrpSpPr>
        <p:grpSpPr>
          <a:xfrm>
            <a:off x="332479" y="1140462"/>
            <a:ext cx="8568846" cy="3383176"/>
            <a:chOff x="332479" y="1140462"/>
            <a:chExt cx="8568846" cy="3383176"/>
          </a:xfrm>
        </p:grpSpPr>
        <p:sp>
          <p:nvSpPr>
            <p:cNvPr id="11" name="Oval 10">
              <a:extLst>
                <a:ext uri="{FF2B5EF4-FFF2-40B4-BE49-F238E27FC236}">
                  <a16:creationId xmlns:a16="http://schemas.microsoft.com/office/drawing/2014/main" id="{17383BB3-CF27-2046-B2B9-FBCB27571E78}"/>
                </a:ext>
              </a:extLst>
            </p:cNvPr>
            <p:cNvSpPr/>
            <p:nvPr/>
          </p:nvSpPr>
          <p:spPr>
            <a:xfrm>
              <a:off x="1232774" y="1140462"/>
              <a:ext cx="1331314" cy="624221"/>
            </a:xfrm>
            <a:prstGeom prst="ellipse">
              <a:avLst/>
            </a:prstGeom>
            <a:solidFill>
              <a:srgbClr val="00FFA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Classification Instance </a:t>
              </a:r>
            </a:p>
          </p:txBody>
        </p:sp>
        <p:sp>
          <p:nvSpPr>
            <p:cNvPr id="12" name="Oval 11">
              <a:extLst>
                <a:ext uri="{FF2B5EF4-FFF2-40B4-BE49-F238E27FC236}">
                  <a16:creationId xmlns:a16="http://schemas.microsoft.com/office/drawing/2014/main" id="{D4B6A315-7AD2-C642-A645-98C435038375}"/>
                </a:ext>
              </a:extLst>
            </p:cNvPr>
            <p:cNvSpPr/>
            <p:nvPr/>
          </p:nvSpPr>
          <p:spPr>
            <a:xfrm>
              <a:off x="3284300" y="1179474"/>
              <a:ext cx="1331314" cy="624221"/>
            </a:xfrm>
            <a:prstGeom prst="ellipse">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Entity Instance </a:t>
              </a:r>
            </a:p>
          </p:txBody>
        </p:sp>
        <p:sp>
          <p:nvSpPr>
            <p:cNvPr id="13" name="Rectangle 12">
              <a:extLst>
                <a:ext uri="{FF2B5EF4-FFF2-40B4-BE49-F238E27FC236}">
                  <a16:creationId xmlns:a16="http://schemas.microsoft.com/office/drawing/2014/main" id="{5DFFAC65-C5AE-444E-B8CF-82A56EEE0BE7}"/>
                </a:ext>
              </a:extLst>
            </p:cNvPr>
            <p:cNvSpPr/>
            <p:nvPr/>
          </p:nvSpPr>
          <p:spPr>
            <a:xfrm>
              <a:off x="5402403" y="1187538"/>
              <a:ext cx="1337187" cy="625634"/>
            </a:xfrm>
            <a:prstGeom prst="rect">
              <a:avLst/>
            </a:prstGeom>
            <a:solidFill>
              <a:srgbClr val="39B4A9"/>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Relationship Instance</a:t>
              </a:r>
            </a:p>
          </p:txBody>
        </p:sp>
        <p:sp>
          <p:nvSpPr>
            <p:cNvPr id="14" name="Hexagon 13">
              <a:extLst>
                <a:ext uri="{FF2B5EF4-FFF2-40B4-BE49-F238E27FC236}">
                  <a16:creationId xmlns:a16="http://schemas.microsoft.com/office/drawing/2014/main" id="{920BC740-91F2-7F40-AE41-72C45D546AC8}"/>
                </a:ext>
              </a:extLst>
            </p:cNvPr>
            <p:cNvSpPr/>
            <p:nvPr/>
          </p:nvSpPr>
          <p:spPr>
            <a:xfrm>
              <a:off x="943114" y="1665838"/>
              <a:ext cx="1081548" cy="375660"/>
            </a:xfrm>
            <a:prstGeom prst="hexagon">
              <a:avLst>
                <a:gd name="adj" fmla="val 64260"/>
                <a:gd name="vf" fmla="val 115470"/>
              </a:avLst>
            </a:prstGeom>
            <a:solidFill>
              <a:srgbClr val="E5A8A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Attributes</a:t>
              </a:r>
            </a:p>
          </p:txBody>
        </p:sp>
        <p:sp>
          <p:nvSpPr>
            <p:cNvPr id="15" name="TextBox 14">
              <a:extLst>
                <a:ext uri="{FF2B5EF4-FFF2-40B4-BE49-F238E27FC236}">
                  <a16:creationId xmlns:a16="http://schemas.microsoft.com/office/drawing/2014/main" id="{B9DFE9B1-E104-C94E-B671-AFECA66DFE2D}"/>
                </a:ext>
              </a:extLst>
            </p:cNvPr>
            <p:cNvSpPr txBox="1"/>
            <p:nvPr/>
          </p:nvSpPr>
          <p:spPr>
            <a:xfrm>
              <a:off x="964021" y="2032402"/>
              <a:ext cx="809837" cy="553998"/>
            </a:xfrm>
            <a:prstGeom prst="rect">
              <a:avLst/>
            </a:prstGeom>
            <a:noFill/>
          </p:spPr>
          <p:txBody>
            <a:bodyPr wrap="none" rtlCol="0">
              <a:spAutoFit/>
            </a:bodyPr>
            <a:lstStyle/>
            <a:p>
              <a:r>
                <a:rPr lang="en-US" sz="1000" dirty="0"/>
                <a:t>Primitives</a:t>
              </a:r>
            </a:p>
            <a:p>
              <a:r>
                <a:rPr lang="en-US" sz="1000" dirty="0" err="1"/>
                <a:t>Enums</a:t>
              </a:r>
              <a:endParaRPr lang="en-US" sz="1000" dirty="0"/>
            </a:p>
            <a:p>
              <a:r>
                <a:rPr lang="en-US" sz="1000" dirty="0"/>
                <a:t>Collections</a:t>
              </a:r>
            </a:p>
          </p:txBody>
        </p:sp>
        <p:sp>
          <p:nvSpPr>
            <p:cNvPr id="23" name="Hexagon 22">
              <a:extLst>
                <a:ext uri="{FF2B5EF4-FFF2-40B4-BE49-F238E27FC236}">
                  <a16:creationId xmlns:a16="http://schemas.microsoft.com/office/drawing/2014/main" id="{7CE5A7CE-5C17-C247-98CA-BCF2F62F457C}"/>
                </a:ext>
              </a:extLst>
            </p:cNvPr>
            <p:cNvSpPr/>
            <p:nvPr/>
          </p:nvSpPr>
          <p:spPr>
            <a:xfrm>
              <a:off x="5021524" y="1729184"/>
              <a:ext cx="1081548" cy="375660"/>
            </a:xfrm>
            <a:prstGeom prst="hexagon">
              <a:avLst>
                <a:gd name="adj" fmla="val 64260"/>
                <a:gd name="vf" fmla="val 115470"/>
              </a:avLst>
            </a:prstGeom>
            <a:solidFill>
              <a:srgbClr val="E5A8A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Attributes</a:t>
              </a:r>
            </a:p>
          </p:txBody>
        </p:sp>
        <p:sp>
          <p:nvSpPr>
            <p:cNvPr id="24" name="Hexagon 23">
              <a:extLst>
                <a:ext uri="{FF2B5EF4-FFF2-40B4-BE49-F238E27FC236}">
                  <a16:creationId xmlns:a16="http://schemas.microsoft.com/office/drawing/2014/main" id="{3BF38E44-5802-C544-A95C-D8D8EAF8965D}"/>
                </a:ext>
              </a:extLst>
            </p:cNvPr>
            <p:cNvSpPr/>
            <p:nvPr/>
          </p:nvSpPr>
          <p:spPr>
            <a:xfrm>
              <a:off x="3033496" y="1682949"/>
              <a:ext cx="1081548" cy="375660"/>
            </a:xfrm>
            <a:prstGeom prst="hexagon">
              <a:avLst>
                <a:gd name="adj" fmla="val 64260"/>
                <a:gd name="vf" fmla="val 115470"/>
              </a:avLst>
            </a:prstGeom>
            <a:solidFill>
              <a:srgbClr val="E5A8A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Attributes</a:t>
              </a:r>
            </a:p>
          </p:txBody>
        </p:sp>
        <p:sp>
          <p:nvSpPr>
            <p:cNvPr id="25" name="TextBox 24">
              <a:extLst>
                <a:ext uri="{FF2B5EF4-FFF2-40B4-BE49-F238E27FC236}">
                  <a16:creationId xmlns:a16="http://schemas.microsoft.com/office/drawing/2014/main" id="{00F642B8-52A1-AF40-830C-97BBBB24335C}"/>
                </a:ext>
              </a:extLst>
            </p:cNvPr>
            <p:cNvSpPr txBox="1"/>
            <p:nvPr/>
          </p:nvSpPr>
          <p:spPr>
            <a:xfrm>
              <a:off x="5166546" y="2106442"/>
              <a:ext cx="809837" cy="553998"/>
            </a:xfrm>
            <a:prstGeom prst="rect">
              <a:avLst/>
            </a:prstGeom>
            <a:noFill/>
          </p:spPr>
          <p:txBody>
            <a:bodyPr wrap="none" rtlCol="0">
              <a:spAutoFit/>
            </a:bodyPr>
            <a:lstStyle/>
            <a:p>
              <a:r>
                <a:rPr lang="en-US" sz="1000" dirty="0"/>
                <a:t>Primitives</a:t>
              </a:r>
            </a:p>
            <a:p>
              <a:r>
                <a:rPr lang="en-US" sz="1000" dirty="0" err="1"/>
                <a:t>Enums</a:t>
              </a:r>
              <a:endParaRPr lang="en-US" sz="1000" dirty="0"/>
            </a:p>
            <a:p>
              <a:r>
                <a:rPr lang="en-US" sz="1000" dirty="0"/>
                <a:t>Collections</a:t>
              </a:r>
            </a:p>
          </p:txBody>
        </p:sp>
        <p:sp>
          <p:nvSpPr>
            <p:cNvPr id="26" name="TextBox 25">
              <a:extLst>
                <a:ext uri="{FF2B5EF4-FFF2-40B4-BE49-F238E27FC236}">
                  <a16:creationId xmlns:a16="http://schemas.microsoft.com/office/drawing/2014/main" id="{B48D84E4-B483-EE4F-8B08-D28CFC4FDBE3}"/>
                </a:ext>
              </a:extLst>
            </p:cNvPr>
            <p:cNvSpPr txBox="1"/>
            <p:nvPr/>
          </p:nvSpPr>
          <p:spPr>
            <a:xfrm>
              <a:off x="3118174" y="2068090"/>
              <a:ext cx="809837" cy="553998"/>
            </a:xfrm>
            <a:prstGeom prst="rect">
              <a:avLst/>
            </a:prstGeom>
            <a:noFill/>
          </p:spPr>
          <p:txBody>
            <a:bodyPr wrap="none" rtlCol="0">
              <a:spAutoFit/>
            </a:bodyPr>
            <a:lstStyle/>
            <a:p>
              <a:r>
                <a:rPr lang="en-US" sz="1000" dirty="0"/>
                <a:t>Primitives</a:t>
              </a:r>
            </a:p>
            <a:p>
              <a:r>
                <a:rPr lang="en-US" sz="1000" dirty="0" err="1"/>
                <a:t>Enums</a:t>
              </a:r>
              <a:endParaRPr lang="en-US" sz="1000" dirty="0"/>
            </a:p>
            <a:p>
              <a:r>
                <a:rPr lang="en-US" sz="1000" dirty="0"/>
                <a:t>Collections</a:t>
              </a:r>
            </a:p>
          </p:txBody>
        </p:sp>
        <p:sp>
          <p:nvSpPr>
            <p:cNvPr id="27" name="Oval 26">
              <a:extLst>
                <a:ext uri="{FF2B5EF4-FFF2-40B4-BE49-F238E27FC236}">
                  <a16:creationId xmlns:a16="http://schemas.microsoft.com/office/drawing/2014/main" id="{68B826F6-EEA2-4343-8FDC-30D533C23876}"/>
                </a:ext>
              </a:extLst>
            </p:cNvPr>
            <p:cNvSpPr/>
            <p:nvPr/>
          </p:nvSpPr>
          <p:spPr>
            <a:xfrm>
              <a:off x="3335480" y="3431181"/>
              <a:ext cx="704294" cy="639097"/>
            </a:xfrm>
            <a:prstGeom prst="ellipse">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Oval 27">
              <a:extLst>
                <a:ext uri="{FF2B5EF4-FFF2-40B4-BE49-F238E27FC236}">
                  <a16:creationId xmlns:a16="http://schemas.microsoft.com/office/drawing/2014/main" id="{AF7BCF07-4839-A049-B600-254B6EE6FB5F}"/>
                </a:ext>
              </a:extLst>
            </p:cNvPr>
            <p:cNvSpPr/>
            <p:nvPr/>
          </p:nvSpPr>
          <p:spPr>
            <a:xfrm>
              <a:off x="1450910" y="3431181"/>
              <a:ext cx="704294" cy="639097"/>
            </a:xfrm>
            <a:prstGeom prst="ellipse">
              <a:avLst/>
            </a:prstGeom>
            <a:solidFill>
              <a:srgbClr val="00FFAB"/>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 name="Right Arrow 28">
              <a:extLst>
                <a:ext uri="{FF2B5EF4-FFF2-40B4-BE49-F238E27FC236}">
                  <a16:creationId xmlns:a16="http://schemas.microsoft.com/office/drawing/2014/main" id="{1C20947D-DD5D-C849-AAD0-733C9602E30A}"/>
                </a:ext>
              </a:extLst>
            </p:cNvPr>
            <p:cNvSpPr/>
            <p:nvPr/>
          </p:nvSpPr>
          <p:spPr>
            <a:xfrm>
              <a:off x="5258811" y="3544533"/>
              <a:ext cx="953729" cy="393290"/>
            </a:xfrm>
            <a:prstGeom prst="rightArrow">
              <a:avLst/>
            </a:prstGeom>
            <a:solidFill>
              <a:srgbClr val="39B4A9"/>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0" name="TextBox 29">
              <a:extLst>
                <a:ext uri="{FF2B5EF4-FFF2-40B4-BE49-F238E27FC236}">
                  <a16:creationId xmlns:a16="http://schemas.microsoft.com/office/drawing/2014/main" id="{B04AEA67-7697-8C49-A885-0ACFA1D52113}"/>
                </a:ext>
              </a:extLst>
            </p:cNvPr>
            <p:cNvSpPr txBox="1"/>
            <p:nvPr/>
          </p:nvSpPr>
          <p:spPr>
            <a:xfrm>
              <a:off x="994757" y="3042566"/>
              <a:ext cx="1851789" cy="307777"/>
            </a:xfrm>
            <a:prstGeom prst="rect">
              <a:avLst/>
            </a:prstGeom>
            <a:noFill/>
          </p:spPr>
          <p:txBody>
            <a:bodyPr wrap="none" rtlCol="0">
              <a:spAutoFit/>
            </a:bodyPr>
            <a:lstStyle/>
            <a:p>
              <a:r>
                <a:rPr lang="en-US" dirty="0"/>
                <a:t>label : “classification”</a:t>
              </a:r>
            </a:p>
          </p:txBody>
        </p:sp>
        <p:sp>
          <p:nvSpPr>
            <p:cNvPr id="31" name="TextBox 30">
              <a:extLst>
                <a:ext uri="{FF2B5EF4-FFF2-40B4-BE49-F238E27FC236}">
                  <a16:creationId xmlns:a16="http://schemas.microsoft.com/office/drawing/2014/main" id="{98C333B7-3291-FC47-A224-EB792D2004E2}"/>
                </a:ext>
              </a:extLst>
            </p:cNvPr>
            <p:cNvSpPr txBox="1"/>
            <p:nvPr/>
          </p:nvSpPr>
          <p:spPr>
            <a:xfrm>
              <a:off x="3071366" y="3042567"/>
              <a:ext cx="1263487" cy="307777"/>
            </a:xfrm>
            <a:prstGeom prst="rect">
              <a:avLst/>
            </a:prstGeom>
            <a:noFill/>
          </p:spPr>
          <p:txBody>
            <a:bodyPr wrap="none" rtlCol="0">
              <a:spAutoFit/>
            </a:bodyPr>
            <a:lstStyle/>
            <a:p>
              <a:r>
                <a:rPr lang="en-US" dirty="0"/>
                <a:t>label : “entity”</a:t>
              </a:r>
            </a:p>
          </p:txBody>
        </p:sp>
        <p:sp>
          <p:nvSpPr>
            <p:cNvPr id="32" name="TextBox 31">
              <a:extLst>
                <a:ext uri="{FF2B5EF4-FFF2-40B4-BE49-F238E27FC236}">
                  <a16:creationId xmlns:a16="http://schemas.microsoft.com/office/drawing/2014/main" id="{EDD6C630-B58F-7544-A4B1-7982BB39ABB7}"/>
                </a:ext>
              </a:extLst>
            </p:cNvPr>
            <p:cNvSpPr txBox="1"/>
            <p:nvPr/>
          </p:nvSpPr>
          <p:spPr>
            <a:xfrm>
              <a:off x="4872110" y="3042566"/>
              <a:ext cx="1750800" cy="307777"/>
            </a:xfrm>
            <a:prstGeom prst="rect">
              <a:avLst/>
            </a:prstGeom>
            <a:noFill/>
          </p:spPr>
          <p:txBody>
            <a:bodyPr wrap="none" rtlCol="0">
              <a:spAutoFit/>
            </a:bodyPr>
            <a:lstStyle/>
            <a:p>
              <a:r>
                <a:rPr lang="en-US" dirty="0"/>
                <a:t>label : “relationship”</a:t>
              </a:r>
            </a:p>
          </p:txBody>
        </p:sp>
        <p:sp>
          <p:nvSpPr>
            <p:cNvPr id="34" name="Rectangle 33">
              <a:extLst>
                <a:ext uri="{FF2B5EF4-FFF2-40B4-BE49-F238E27FC236}">
                  <a16:creationId xmlns:a16="http://schemas.microsoft.com/office/drawing/2014/main" id="{2E9C3701-5F14-D648-8A16-6393F410163C}"/>
                </a:ext>
              </a:extLst>
            </p:cNvPr>
            <p:cNvSpPr/>
            <p:nvPr/>
          </p:nvSpPr>
          <p:spPr>
            <a:xfrm>
              <a:off x="1379457" y="4215860"/>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5" name="Rectangle 34">
              <a:extLst>
                <a:ext uri="{FF2B5EF4-FFF2-40B4-BE49-F238E27FC236}">
                  <a16:creationId xmlns:a16="http://schemas.microsoft.com/office/drawing/2014/main" id="{3F60F00E-C4B7-964D-83DE-0A994F7E28A9}"/>
                </a:ext>
              </a:extLst>
            </p:cNvPr>
            <p:cNvSpPr/>
            <p:nvPr/>
          </p:nvSpPr>
          <p:spPr>
            <a:xfrm>
              <a:off x="3335480" y="4215860"/>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6" name="Rectangle 35">
              <a:extLst>
                <a:ext uri="{FF2B5EF4-FFF2-40B4-BE49-F238E27FC236}">
                  <a16:creationId xmlns:a16="http://schemas.microsoft.com/office/drawing/2014/main" id="{3522166D-F040-DC4C-B05A-DFA394279CE6}"/>
                </a:ext>
              </a:extLst>
            </p:cNvPr>
            <p:cNvSpPr/>
            <p:nvPr/>
          </p:nvSpPr>
          <p:spPr>
            <a:xfrm>
              <a:off x="5347801" y="4206309"/>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cxnSp>
          <p:nvCxnSpPr>
            <p:cNvPr id="38" name="Straight Connector 37">
              <a:extLst>
                <a:ext uri="{FF2B5EF4-FFF2-40B4-BE49-F238E27FC236}">
                  <a16:creationId xmlns:a16="http://schemas.microsoft.com/office/drawing/2014/main" id="{AC1B7202-9204-C94F-A195-803598853F66}"/>
                </a:ext>
              </a:extLst>
            </p:cNvPr>
            <p:cNvCxnSpPr>
              <a:cxnSpLocks/>
            </p:cNvCxnSpPr>
            <p:nvPr/>
          </p:nvCxnSpPr>
          <p:spPr>
            <a:xfrm>
              <a:off x="547923" y="2710088"/>
              <a:ext cx="835340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99C7B6F-3673-0749-BC28-118205B34B12}"/>
                </a:ext>
              </a:extLst>
            </p:cNvPr>
            <p:cNvSpPr txBox="1"/>
            <p:nvPr/>
          </p:nvSpPr>
          <p:spPr>
            <a:xfrm>
              <a:off x="1519165" y="3618516"/>
              <a:ext cx="567784" cy="261610"/>
            </a:xfrm>
            <a:prstGeom prst="rect">
              <a:avLst/>
            </a:prstGeom>
            <a:noFill/>
          </p:spPr>
          <p:txBody>
            <a:bodyPr wrap="none" rtlCol="0">
              <a:spAutoFit/>
            </a:bodyPr>
            <a:lstStyle/>
            <a:p>
              <a:r>
                <a:rPr lang="en-US" sz="1100" dirty="0"/>
                <a:t>vertex</a:t>
              </a:r>
            </a:p>
          </p:txBody>
        </p:sp>
        <p:sp>
          <p:nvSpPr>
            <p:cNvPr id="41" name="Right Arrow 40">
              <a:extLst>
                <a:ext uri="{FF2B5EF4-FFF2-40B4-BE49-F238E27FC236}">
                  <a16:creationId xmlns:a16="http://schemas.microsoft.com/office/drawing/2014/main" id="{0CC28386-47F1-AD4C-A652-DA76BD1BC18F}"/>
                </a:ext>
              </a:extLst>
            </p:cNvPr>
            <p:cNvSpPr/>
            <p:nvPr/>
          </p:nvSpPr>
          <p:spPr>
            <a:xfrm>
              <a:off x="7496988" y="3544691"/>
              <a:ext cx="953729" cy="393290"/>
            </a:xfrm>
            <a:prstGeom prst="rightArrow">
              <a:avLst/>
            </a:prstGeom>
            <a:solidFill>
              <a:srgbClr val="00FFA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0C3BA07B-30EC-F34F-8FD8-E6434011C6DE}"/>
                </a:ext>
              </a:extLst>
            </p:cNvPr>
            <p:cNvSpPr txBox="1"/>
            <p:nvPr/>
          </p:nvSpPr>
          <p:spPr>
            <a:xfrm>
              <a:off x="7160167" y="3033174"/>
              <a:ext cx="1532792" cy="307777"/>
            </a:xfrm>
            <a:prstGeom prst="rect">
              <a:avLst/>
            </a:prstGeom>
            <a:noFill/>
          </p:spPr>
          <p:txBody>
            <a:bodyPr wrap="none" rtlCol="0">
              <a:spAutoFit/>
            </a:bodyPr>
            <a:lstStyle/>
            <a:p>
              <a:r>
                <a:rPr lang="en-US" dirty="0"/>
                <a:t>label : “classifier”</a:t>
              </a:r>
            </a:p>
          </p:txBody>
        </p:sp>
        <p:sp>
          <p:nvSpPr>
            <p:cNvPr id="43" name="Rectangle 42">
              <a:extLst>
                <a:ext uri="{FF2B5EF4-FFF2-40B4-BE49-F238E27FC236}">
                  <a16:creationId xmlns:a16="http://schemas.microsoft.com/office/drawing/2014/main" id="{5EE36EE6-91E3-5249-ACB3-E8B30D9079D2}"/>
                </a:ext>
              </a:extLst>
            </p:cNvPr>
            <p:cNvSpPr/>
            <p:nvPr/>
          </p:nvSpPr>
          <p:spPr>
            <a:xfrm>
              <a:off x="7532328" y="4206467"/>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 name="TextBox 2">
              <a:extLst>
                <a:ext uri="{FF2B5EF4-FFF2-40B4-BE49-F238E27FC236}">
                  <a16:creationId xmlns:a16="http://schemas.microsoft.com/office/drawing/2014/main" id="{CE0042EE-199A-2C43-86B9-05385B6F0CA3}"/>
                </a:ext>
              </a:extLst>
            </p:cNvPr>
            <p:cNvSpPr txBox="1"/>
            <p:nvPr/>
          </p:nvSpPr>
          <p:spPr>
            <a:xfrm rot="16200000">
              <a:off x="-38135" y="1655336"/>
              <a:ext cx="1172116" cy="430887"/>
            </a:xfrm>
            <a:prstGeom prst="rect">
              <a:avLst/>
            </a:prstGeom>
            <a:noFill/>
          </p:spPr>
          <p:txBody>
            <a:bodyPr wrap="none" rtlCol="0">
              <a:spAutoFit/>
            </a:bodyPr>
            <a:lstStyle/>
            <a:p>
              <a:r>
                <a:rPr lang="en-US" sz="1100" dirty="0"/>
                <a:t>OMRS instance</a:t>
              </a:r>
            </a:p>
            <a:p>
              <a:pPr algn="ctr"/>
              <a:r>
                <a:rPr lang="en-US" sz="1100" dirty="0"/>
                <a:t>representation</a:t>
              </a:r>
            </a:p>
          </p:txBody>
        </p:sp>
        <p:sp>
          <p:nvSpPr>
            <p:cNvPr id="48" name="TextBox 47">
              <a:extLst>
                <a:ext uri="{FF2B5EF4-FFF2-40B4-BE49-F238E27FC236}">
                  <a16:creationId xmlns:a16="http://schemas.microsoft.com/office/drawing/2014/main" id="{13584C0E-6E45-5145-916B-EB3322E8810C}"/>
                </a:ext>
              </a:extLst>
            </p:cNvPr>
            <p:cNvSpPr txBox="1"/>
            <p:nvPr/>
          </p:nvSpPr>
          <p:spPr>
            <a:xfrm rot="16200000">
              <a:off x="495" y="3572115"/>
              <a:ext cx="1107996" cy="430887"/>
            </a:xfrm>
            <a:prstGeom prst="rect">
              <a:avLst/>
            </a:prstGeom>
            <a:noFill/>
          </p:spPr>
          <p:txBody>
            <a:bodyPr wrap="none" rtlCol="0">
              <a:spAutoFit/>
            </a:bodyPr>
            <a:lstStyle/>
            <a:p>
              <a:pPr algn="ctr"/>
              <a:r>
                <a:rPr lang="en-US" sz="1100" dirty="0"/>
                <a:t>Graph schema</a:t>
              </a:r>
            </a:p>
            <a:p>
              <a:pPr algn="ctr"/>
              <a:r>
                <a:rPr lang="en-US" sz="1100" dirty="0"/>
                <a:t>element</a:t>
              </a:r>
            </a:p>
          </p:txBody>
        </p:sp>
        <p:sp>
          <p:nvSpPr>
            <p:cNvPr id="49" name="TextBox 48">
              <a:extLst>
                <a:ext uri="{FF2B5EF4-FFF2-40B4-BE49-F238E27FC236}">
                  <a16:creationId xmlns:a16="http://schemas.microsoft.com/office/drawing/2014/main" id="{8C4AB77E-A729-D140-8F94-BE96AC058E5E}"/>
                </a:ext>
              </a:extLst>
            </p:cNvPr>
            <p:cNvSpPr txBox="1"/>
            <p:nvPr/>
          </p:nvSpPr>
          <p:spPr>
            <a:xfrm>
              <a:off x="3403735" y="3605471"/>
              <a:ext cx="567784" cy="261610"/>
            </a:xfrm>
            <a:prstGeom prst="rect">
              <a:avLst/>
            </a:prstGeom>
            <a:noFill/>
          </p:spPr>
          <p:txBody>
            <a:bodyPr wrap="none" rtlCol="0">
              <a:spAutoFit/>
            </a:bodyPr>
            <a:lstStyle/>
            <a:p>
              <a:r>
                <a:rPr lang="en-US" sz="1100" dirty="0"/>
                <a:t>vertex</a:t>
              </a:r>
            </a:p>
          </p:txBody>
        </p:sp>
        <p:sp>
          <p:nvSpPr>
            <p:cNvPr id="51" name="TextBox 50">
              <a:extLst>
                <a:ext uri="{FF2B5EF4-FFF2-40B4-BE49-F238E27FC236}">
                  <a16:creationId xmlns:a16="http://schemas.microsoft.com/office/drawing/2014/main" id="{3B8B8AA1-08C4-714F-95C8-A382975B06C2}"/>
                </a:ext>
              </a:extLst>
            </p:cNvPr>
            <p:cNvSpPr txBox="1"/>
            <p:nvPr/>
          </p:nvSpPr>
          <p:spPr>
            <a:xfrm>
              <a:off x="5452231" y="3605471"/>
              <a:ext cx="498855" cy="261610"/>
            </a:xfrm>
            <a:prstGeom prst="rect">
              <a:avLst/>
            </a:prstGeom>
            <a:noFill/>
          </p:spPr>
          <p:txBody>
            <a:bodyPr wrap="none" rtlCol="0">
              <a:spAutoFit/>
            </a:bodyPr>
            <a:lstStyle/>
            <a:p>
              <a:r>
                <a:rPr lang="en-US" sz="1100" dirty="0"/>
                <a:t>edge</a:t>
              </a:r>
            </a:p>
          </p:txBody>
        </p:sp>
        <p:sp>
          <p:nvSpPr>
            <p:cNvPr id="40" name="TextBox 39">
              <a:extLst>
                <a:ext uri="{FF2B5EF4-FFF2-40B4-BE49-F238E27FC236}">
                  <a16:creationId xmlns:a16="http://schemas.microsoft.com/office/drawing/2014/main" id="{D22A89EA-0714-F54E-B33F-DF7EDB38C52B}"/>
                </a:ext>
              </a:extLst>
            </p:cNvPr>
            <p:cNvSpPr txBox="1"/>
            <p:nvPr/>
          </p:nvSpPr>
          <p:spPr>
            <a:xfrm>
              <a:off x="7693479" y="3602698"/>
              <a:ext cx="498855" cy="261610"/>
            </a:xfrm>
            <a:prstGeom prst="rect">
              <a:avLst/>
            </a:prstGeom>
            <a:noFill/>
          </p:spPr>
          <p:txBody>
            <a:bodyPr wrap="none" rtlCol="0">
              <a:spAutoFit/>
            </a:bodyPr>
            <a:lstStyle/>
            <a:p>
              <a:r>
                <a:rPr lang="en-US" sz="1100" dirty="0"/>
                <a:t>edge</a:t>
              </a:r>
            </a:p>
          </p:txBody>
        </p:sp>
      </p:grpSp>
    </p:spTree>
    <p:extLst>
      <p:ext uri="{BB962C8B-B14F-4D97-AF65-F5344CB8AC3E}">
        <p14:creationId xmlns:p14="http://schemas.microsoft.com/office/powerpoint/2010/main" val="1953004091"/>
      </p:ext>
    </p:extLst>
  </p:cSld>
  <p:clrMapOvr>
    <a:masterClrMapping/>
  </p:clrMapOvr>
  <p:transition spd="med" advClick="0" advTm="1000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Graph mapping – vertices and edges</a:t>
            </a:r>
          </a:p>
        </p:txBody>
      </p:sp>
      <p:grpSp>
        <p:nvGrpSpPr>
          <p:cNvPr id="4" name="Group 3">
            <a:extLst>
              <a:ext uri="{FF2B5EF4-FFF2-40B4-BE49-F238E27FC236}">
                <a16:creationId xmlns:a16="http://schemas.microsoft.com/office/drawing/2014/main" id="{7BC09B93-05C3-4646-83D0-690E61CE1701}"/>
              </a:ext>
            </a:extLst>
          </p:cNvPr>
          <p:cNvGrpSpPr/>
          <p:nvPr/>
        </p:nvGrpSpPr>
        <p:grpSpPr>
          <a:xfrm>
            <a:off x="1467635" y="1335435"/>
            <a:ext cx="5252526" cy="3302810"/>
            <a:chOff x="1467635" y="1335435"/>
            <a:chExt cx="5252526" cy="3302810"/>
          </a:xfrm>
        </p:grpSpPr>
        <p:sp>
          <p:nvSpPr>
            <p:cNvPr id="27" name="Oval 26">
              <a:extLst>
                <a:ext uri="{FF2B5EF4-FFF2-40B4-BE49-F238E27FC236}">
                  <a16:creationId xmlns:a16="http://schemas.microsoft.com/office/drawing/2014/main" id="{68B826F6-EEA2-4343-8FDC-30D533C23876}"/>
                </a:ext>
              </a:extLst>
            </p:cNvPr>
            <p:cNvSpPr/>
            <p:nvPr/>
          </p:nvSpPr>
          <p:spPr>
            <a:xfrm>
              <a:off x="3118567" y="2789267"/>
              <a:ext cx="704294" cy="639097"/>
            </a:xfrm>
            <a:prstGeom prst="ellipse">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Oval 27">
              <a:extLst>
                <a:ext uri="{FF2B5EF4-FFF2-40B4-BE49-F238E27FC236}">
                  <a16:creationId xmlns:a16="http://schemas.microsoft.com/office/drawing/2014/main" id="{AF7BCF07-4839-A049-B600-254B6EE6FB5F}"/>
                </a:ext>
              </a:extLst>
            </p:cNvPr>
            <p:cNvSpPr/>
            <p:nvPr/>
          </p:nvSpPr>
          <p:spPr>
            <a:xfrm>
              <a:off x="4050395" y="1594304"/>
              <a:ext cx="704294" cy="639097"/>
            </a:xfrm>
            <a:prstGeom prst="ellipse">
              <a:avLst/>
            </a:prstGeom>
            <a:solidFill>
              <a:srgbClr val="00FFAB"/>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 name="Right Arrow 28">
              <a:extLst>
                <a:ext uri="{FF2B5EF4-FFF2-40B4-BE49-F238E27FC236}">
                  <a16:creationId xmlns:a16="http://schemas.microsoft.com/office/drawing/2014/main" id="{1C20947D-DD5D-C849-AAD0-733C9602E30A}"/>
                </a:ext>
              </a:extLst>
            </p:cNvPr>
            <p:cNvSpPr/>
            <p:nvPr/>
          </p:nvSpPr>
          <p:spPr>
            <a:xfrm rot="1829140">
              <a:off x="3786633" y="3513650"/>
              <a:ext cx="1607628" cy="346419"/>
            </a:xfrm>
            <a:prstGeom prst="rightArrow">
              <a:avLst/>
            </a:prstGeom>
            <a:solidFill>
              <a:srgbClr val="39B4A9"/>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1" name="Right Arrow 40">
              <a:extLst>
                <a:ext uri="{FF2B5EF4-FFF2-40B4-BE49-F238E27FC236}">
                  <a16:creationId xmlns:a16="http://schemas.microsoft.com/office/drawing/2014/main" id="{0CC28386-47F1-AD4C-A652-DA76BD1BC18F}"/>
                </a:ext>
              </a:extLst>
            </p:cNvPr>
            <p:cNvSpPr/>
            <p:nvPr/>
          </p:nvSpPr>
          <p:spPr>
            <a:xfrm rot="18524002">
              <a:off x="3639113" y="2364323"/>
              <a:ext cx="730341" cy="325652"/>
            </a:xfrm>
            <a:prstGeom prst="rightArrow">
              <a:avLst/>
            </a:prstGeom>
            <a:solidFill>
              <a:srgbClr val="00FFA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 name="Oval 32">
              <a:extLst>
                <a:ext uri="{FF2B5EF4-FFF2-40B4-BE49-F238E27FC236}">
                  <a16:creationId xmlns:a16="http://schemas.microsoft.com/office/drawing/2014/main" id="{6499E29D-523B-2843-A6E6-1A700179CE47}"/>
                </a:ext>
              </a:extLst>
            </p:cNvPr>
            <p:cNvSpPr/>
            <p:nvPr/>
          </p:nvSpPr>
          <p:spPr>
            <a:xfrm>
              <a:off x="2057165" y="1651951"/>
              <a:ext cx="704294" cy="639097"/>
            </a:xfrm>
            <a:prstGeom prst="ellipse">
              <a:avLst/>
            </a:prstGeom>
            <a:solidFill>
              <a:srgbClr val="00FFAB"/>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4" name="Oval 43">
              <a:extLst>
                <a:ext uri="{FF2B5EF4-FFF2-40B4-BE49-F238E27FC236}">
                  <a16:creationId xmlns:a16="http://schemas.microsoft.com/office/drawing/2014/main" id="{D6B202A4-340F-2E46-8898-E7036F9B5FAD}"/>
                </a:ext>
              </a:extLst>
            </p:cNvPr>
            <p:cNvSpPr/>
            <p:nvPr/>
          </p:nvSpPr>
          <p:spPr>
            <a:xfrm>
              <a:off x="5344787" y="3952982"/>
              <a:ext cx="704294" cy="639097"/>
            </a:xfrm>
            <a:prstGeom prst="ellipse">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5" name="Right Arrow 44">
              <a:extLst>
                <a:ext uri="{FF2B5EF4-FFF2-40B4-BE49-F238E27FC236}">
                  <a16:creationId xmlns:a16="http://schemas.microsoft.com/office/drawing/2014/main" id="{08B9E44E-98BD-C242-90E1-AD58FBD53352}"/>
                </a:ext>
              </a:extLst>
            </p:cNvPr>
            <p:cNvSpPr/>
            <p:nvPr/>
          </p:nvSpPr>
          <p:spPr>
            <a:xfrm rot="13376323">
              <a:off x="2578606" y="2373259"/>
              <a:ext cx="683474" cy="307779"/>
            </a:xfrm>
            <a:prstGeom prst="rightArrow">
              <a:avLst/>
            </a:prstGeom>
            <a:solidFill>
              <a:srgbClr val="00FFAB"/>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4" name="Rectangle 33">
              <a:extLst>
                <a:ext uri="{FF2B5EF4-FFF2-40B4-BE49-F238E27FC236}">
                  <a16:creationId xmlns:a16="http://schemas.microsoft.com/office/drawing/2014/main" id="{2E9C3701-5F14-D648-8A16-6393F410163C}"/>
                </a:ext>
              </a:extLst>
            </p:cNvPr>
            <p:cNvSpPr/>
            <p:nvPr/>
          </p:nvSpPr>
          <p:spPr>
            <a:xfrm>
              <a:off x="1467635" y="1498062"/>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5" name="Rectangle 34">
              <a:extLst>
                <a:ext uri="{FF2B5EF4-FFF2-40B4-BE49-F238E27FC236}">
                  <a16:creationId xmlns:a16="http://schemas.microsoft.com/office/drawing/2014/main" id="{3F60F00E-C4B7-964D-83DE-0A994F7E28A9}"/>
                </a:ext>
              </a:extLst>
            </p:cNvPr>
            <p:cNvSpPr/>
            <p:nvPr/>
          </p:nvSpPr>
          <p:spPr>
            <a:xfrm>
              <a:off x="2532469" y="3289386"/>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6" name="Rectangle 35">
              <a:extLst>
                <a:ext uri="{FF2B5EF4-FFF2-40B4-BE49-F238E27FC236}">
                  <a16:creationId xmlns:a16="http://schemas.microsoft.com/office/drawing/2014/main" id="{3522166D-F040-DC4C-B05A-DFA394279CE6}"/>
                </a:ext>
              </a:extLst>
            </p:cNvPr>
            <p:cNvSpPr/>
            <p:nvPr/>
          </p:nvSpPr>
          <p:spPr>
            <a:xfrm>
              <a:off x="4513084" y="3320317"/>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43" name="Rectangle 42">
              <a:extLst>
                <a:ext uri="{FF2B5EF4-FFF2-40B4-BE49-F238E27FC236}">
                  <a16:creationId xmlns:a16="http://schemas.microsoft.com/office/drawing/2014/main" id="{5EE36EE6-91E3-5249-ACB3-E8B30D9079D2}"/>
                </a:ext>
              </a:extLst>
            </p:cNvPr>
            <p:cNvSpPr/>
            <p:nvPr/>
          </p:nvSpPr>
          <p:spPr>
            <a:xfrm>
              <a:off x="5944414" y="4330467"/>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7" name="Rectangle 36">
              <a:extLst>
                <a:ext uri="{FF2B5EF4-FFF2-40B4-BE49-F238E27FC236}">
                  <a16:creationId xmlns:a16="http://schemas.microsoft.com/office/drawing/2014/main" id="{A6E3F803-2F21-EC49-94F0-3521419E5D17}"/>
                </a:ext>
              </a:extLst>
            </p:cNvPr>
            <p:cNvSpPr/>
            <p:nvPr/>
          </p:nvSpPr>
          <p:spPr>
            <a:xfrm>
              <a:off x="4074316" y="1335435"/>
              <a:ext cx="775747" cy="307778"/>
            </a:xfrm>
            <a:prstGeom prst="rect">
              <a:avLst/>
            </a:prstGeom>
            <a:solidFill>
              <a:srgbClr val="E5A8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Properties</a:t>
              </a:r>
            </a:p>
          </p:txBody>
        </p:sp>
        <p:sp>
          <p:nvSpPr>
            <p:cNvPr id="3" name="TextBox 2">
              <a:extLst>
                <a:ext uri="{FF2B5EF4-FFF2-40B4-BE49-F238E27FC236}">
                  <a16:creationId xmlns:a16="http://schemas.microsoft.com/office/drawing/2014/main" id="{B59A1245-1C9D-844C-9A0C-F9B9CACC6AE4}"/>
                </a:ext>
              </a:extLst>
            </p:cNvPr>
            <p:cNvSpPr txBox="1"/>
            <p:nvPr/>
          </p:nvSpPr>
          <p:spPr>
            <a:xfrm rot="1852141">
              <a:off x="3913725" y="3720900"/>
              <a:ext cx="837089" cy="246221"/>
            </a:xfrm>
            <a:prstGeom prst="rect">
              <a:avLst/>
            </a:prstGeom>
            <a:noFill/>
          </p:spPr>
          <p:txBody>
            <a:bodyPr wrap="none" rtlCol="0">
              <a:spAutoFit/>
            </a:bodyPr>
            <a:lstStyle/>
            <a:p>
              <a:r>
                <a:rPr lang="en-US" sz="1000" dirty="0"/>
                <a:t>relationship</a:t>
              </a:r>
            </a:p>
          </p:txBody>
        </p:sp>
        <p:sp>
          <p:nvSpPr>
            <p:cNvPr id="46" name="TextBox 45">
              <a:extLst>
                <a:ext uri="{FF2B5EF4-FFF2-40B4-BE49-F238E27FC236}">
                  <a16:creationId xmlns:a16="http://schemas.microsoft.com/office/drawing/2014/main" id="{F18F2050-4C8B-6D49-844B-696F63F1AC33}"/>
                </a:ext>
              </a:extLst>
            </p:cNvPr>
            <p:cNvSpPr txBox="1"/>
            <p:nvPr/>
          </p:nvSpPr>
          <p:spPr>
            <a:xfrm rot="18469197">
              <a:off x="3435827" y="2335645"/>
              <a:ext cx="683200" cy="246221"/>
            </a:xfrm>
            <a:prstGeom prst="rect">
              <a:avLst/>
            </a:prstGeom>
            <a:noFill/>
          </p:spPr>
          <p:txBody>
            <a:bodyPr wrap="none" rtlCol="0">
              <a:spAutoFit/>
            </a:bodyPr>
            <a:lstStyle/>
            <a:p>
              <a:r>
                <a:rPr lang="en-US" sz="1000" dirty="0"/>
                <a:t>classifier</a:t>
              </a:r>
            </a:p>
          </p:txBody>
        </p:sp>
        <p:sp>
          <p:nvSpPr>
            <p:cNvPr id="47" name="TextBox 46">
              <a:extLst>
                <a:ext uri="{FF2B5EF4-FFF2-40B4-BE49-F238E27FC236}">
                  <a16:creationId xmlns:a16="http://schemas.microsoft.com/office/drawing/2014/main" id="{89EFA819-D167-7745-9303-200AE514D915}"/>
                </a:ext>
              </a:extLst>
            </p:cNvPr>
            <p:cNvSpPr txBox="1"/>
            <p:nvPr/>
          </p:nvSpPr>
          <p:spPr>
            <a:xfrm rot="2628379">
              <a:off x="2427928" y="2594741"/>
              <a:ext cx="683200" cy="246221"/>
            </a:xfrm>
            <a:prstGeom prst="rect">
              <a:avLst/>
            </a:prstGeom>
            <a:noFill/>
          </p:spPr>
          <p:txBody>
            <a:bodyPr wrap="none" rtlCol="0">
              <a:spAutoFit/>
            </a:bodyPr>
            <a:lstStyle/>
            <a:p>
              <a:r>
                <a:rPr lang="en-US" sz="1000" dirty="0"/>
                <a:t>classifier</a:t>
              </a:r>
            </a:p>
          </p:txBody>
        </p:sp>
        <p:sp>
          <p:nvSpPr>
            <p:cNvPr id="48" name="TextBox 47">
              <a:extLst>
                <a:ext uri="{FF2B5EF4-FFF2-40B4-BE49-F238E27FC236}">
                  <a16:creationId xmlns:a16="http://schemas.microsoft.com/office/drawing/2014/main" id="{24F5067B-17E8-5245-A025-504D98088C29}"/>
                </a:ext>
              </a:extLst>
            </p:cNvPr>
            <p:cNvSpPr txBox="1"/>
            <p:nvPr/>
          </p:nvSpPr>
          <p:spPr>
            <a:xfrm>
              <a:off x="3244163" y="2995718"/>
              <a:ext cx="489236" cy="246221"/>
            </a:xfrm>
            <a:prstGeom prst="rect">
              <a:avLst/>
            </a:prstGeom>
            <a:noFill/>
          </p:spPr>
          <p:txBody>
            <a:bodyPr wrap="none" rtlCol="0">
              <a:spAutoFit/>
            </a:bodyPr>
            <a:lstStyle/>
            <a:p>
              <a:r>
                <a:rPr lang="en-US" sz="1000" dirty="0"/>
                <a:t>entity</a:t>
              </a:r>
            </a:p>
          </p:txBody>
        </p:sp>
        <p:sp>
          <p:nvSpPr>
            <p:cNvPr id="49" name="TextBox 48">
              <a:extLst>
                <a:ext uri="{FF2B5EF4-FFF2-40B4-BE49-F238E27FC236}">
                  <a16:creationId xmlns:a16="http://schemas.microsoft.com/office/drawing/2014/main" id="{75E2AD3B-4A2E-0640-93EE-D6330E9FE7C1}"/>
                </a:ext>
              </a:extLst>
            </p:cNvPr>
            <p:cNvSpPr txBox="1"/>
            <p:nvPr/>
          </p:nvSpPr>
          <p:spPr>
            <a:xfrm>
              <a:off x="5461934" y="4149419"/>
              <a:ext cx="489236" cy="246221"/>
            </a:xfrm>
            <a:prstGeom prst="rect">
              <a:avLst/>
            </a:prstGeom>
            <a:noFill/>
          </p:spPr>
          <p:txBody>
            <a:bodyPr wrap="none" rtlCol="0">
              <a:spAutoFit/>
            </a:bodyPr>
            <a:lstStyle/>
            <a:p>
              <a:r>
                <a:rPr lang="en-US" sz="1000" dirty="0"/>
                <a:t>entity</a:t>
              </a:r>
            </a:p>
          </p:txBody>
        </p:sp>
        <p:sp>
          <p:nvSpPr>
            <p:cNvPr id="50" name="TextBox 49">
              <a:extLst>
                <a:ext uri="{FF2B5EF4-FFF2-40B4-BE49-F238E27FC236}">
                  <a16:creationId xmlns:a16="http://schemas.microsoft.com/office/drawing/2014/main" id="{AF138E97-23DA-E045-BFF3-E777573A07D2}"/>
                </a:ext>
              </a:extLst>
            </p:cNvPr>
            <p:cNvSpPr txBox="1"/>
            <p:nvPr/>
          </p:nvSpPr>
          <p:spPr>
            <a:xfrm>
              <a:off x="3968096" y="1786233"/>
              <a:ext cx="909223" cy="246221"/>
            </a:xfrm>
            <a:prstGeom prst="rect">
              <a:avLst/>
            </a:prstGeom>
            <a:noFill/>
          </p:spPr>
          <p:txBody>
            <a:bodyPr wrap="none" rtlCol="0">
              <a:spAutoFit/>
            </a:bodyPr>
            <a:lstStyle/>
            <a:p>
              <a:r>
                <a:rPr lang="en-US" sz="1000" dirty="0"/>
                <a:t>classification</a:t>
              </a:r>
            </a:p>
          </p:txBody>
        </p:sp>
        <p:sp>
          <p:nvSpPr>
            <p:cNvPr id="51" name="TextBox 50">
              <a:extLst>
                <a:ext uri="{FF2B5EF4-FFF2-40B4-BE49-F238E27FC236}">
                  <a16:creationId xmlns:a16="http://schemas.microsoft.com/office/drawing/2014/main" id="{F4984C11-5CB4-184C-A7E5-10013941ED7A}"/>
                </a:ext>
              </a:extLst>
            </p:cNvPr>
            <p:cNvSpPr txBox="1"/>
            <p:nvPr/>
          </p:nvSpPr>
          <p:spPr>
            <a:xfrm>
              <a:off x="1959794" y="1862758"/>
              <a:ext cx="909223" cy="246221"/>
            </a:xfrm>
            <a:prstGeom prst="rect">
              <a:avLst/>
            </a:prstGeom>
            <a:noFill/>
          </p:spPr>
          <p:txBody>
            <a:bodyPr wrap="none" rtlCol="0">
              <a:spAutoFit/>
            </a:bodyPr>
            <a:lstStyle/>
            <a:p>
              <a:r>
                <a:rPr lang="en-US" sz="1000" dirty="0"/>
                <a:t>classification</a:t>
              </a:r>
            </a:p>
          </p:txBody>
        </p:sp>
      </p:grpSp>
      <p:grpSp>
        <p:nvGrpSpPr>
          <p:cNvPr id="23" name="Group 22">
            <a:extLst>
              <a:ext uri="{FF2B5EF4-FFF2-40B4-BE49-F238E27FC236}">
                <a16:creationId xmlns:a16="http://schemas.microsoft.com/office/drawing/2014/main" id="{56B4E2B1-E763-124B-B400-F1F4654E210F}"/>
              </a:ext>
            </a:extLst>
          </p:cNvPr>
          <p:cNvGrpSpPr/>
          <p:nvPr/>
        </p:nvGrpSpPr>
        <p:grpSpPr>
          <a:xfrm>
            <a:off x="6739590" y="153819"/>
            <a:ext cx="2250296" cy="1097950"/>
            <a:chOff x="969435" y="1131690"/>
            <a:chExt cx="6858000" cy="3075266"/>
          </a:xfrm>
        </p:grpSpPr>
        <p:pic>
          <p:nvPicPr>
            <p:cNvPr id="24" name="Picture 23" descr="Base Model - Layer -1.png">
              <a:extLst>
                <a:ext uri="{FF2B5EF4-FFF2-40B4-BE49-F238E27FC236}">
                  <a16:creationId xmlns:a16="http://schemas.microsoft.com/office/drawing/2014/main" id="{DE90E3DA-1E71-0740-AA24-1C51D9AC5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25" name="Title 1">
              <a:extLst>
                <a:ext uri="{FF2B5EF4-FFF2-40B4-BE49-F238E27FC236}">
                  <a16:creationId xmlns:a16="http://schemas.microsoft.com/office/drawing/2014/main" id="{DA99A4AA-258D-844A-BA73-1A9664541D26}"/>
                </a:ext>
              </a:extLst>
            </p:cNvPr>
            <p:cNvSpPr txBox="1">
              <a:spLocks/>
            </p:cNvSpPr>
            <p:nvPr/>
          </p:nvSpPr>
          <p:spPr>
            <a:xfrm>
              <a:off x="1252804" y="1131690"/>
              <a:ext cx="6574631" cy="642938"/>
            </a:xfrm>
            <a:prstGeom prst="rect">
              <a:avLst/>
            </a:prstGeom>
          </p:spPr>
          <p:txBody>
            <a:bodyPr vert="horz" lIns="68580" tIns="34290" rIns="68580" bIns="34290" rtlCol="0" anchor="ctr">
              <a:normAutofit fontScale="47500" lnSpcReduction="20000"/>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26" name="Picture 25">
              <a:extLst>
                <a:ext uri="{FF2B5EF4-FFF2-40B4-BE49-F238E27FC236}">
                  <a16:creationId xmlns:a16="http://schemas.microsoft.com/office/drawing/2014/main" id="{0EB3E9C5-F964-FF4A-9A1B-C5F559F98B3E}"/>
                </a:ext>
              </a:extLst>
            </p:cNvPr>
            <p:cNvPicPr>
              <a:picLocks noChangeAspect="1"/>
            </p:cNvPicPr>
            <p:nvPr/>
          </p:nvPicPr>
          <p:blipFill>
            <a:blip r:embed="rId4"/>
            <a:stretch>
              <a:fillRect/>
            </a:stretch>
          </p:blipFill>
          <p:spPr>
            <a:xfrm>
              <a:off x="3751529" y="2529900"/>
              <a:ext cx="2669370" cy="1667248"/>
            </a:xfrm>
            <a:prstGeom prst="rect">
              <a:avLst/>
            </a:prstGeom>
          </p:spPr>
        </p:pic>
        <p:pic>
          <p:nvPicPr>
            <p:cNvPr id="30" name="Picture 29">
              <a:extLst>
                <a:ext uri="{FF2B5EF4-FFF2-40B4-BE49-F238E27FC236}">
                  <a16:creationId xmlns:a16="http://schemas.microsoft.com/office/drawing/2014/main" id="{17E756D2-4370-E945-B13B-20DFCA63B035}"/>
                </a:ext>
              </a:extLst>
            </p:cNvPr>
            <p:cNvPicPr>
              <a:picLocks noChangeAspect="1"/>
            </p:cNvPicPr>
            <p:nvPr/>
          </p:nvPicPr>
          <p:blipFill>
            <a:blip r:embed="rId5"/>
            <a:stretch>
              <a:fillRect/>
            </a:stretch>
          </p:blipFill>
          <p:spPr>
            <a:xfrm>
              <a:off x="2238016" y="1853253"/>
              <a:ext cx="2957426" cy="1286672"/>
            </a:xfrm>
            <a:prstGeom prst="rect">
              <a:avLst/>
            </a:prstGeom>
          </p:spPr>
        </p:pic>
        <p:pic>
          <p:nvPicPr>
            <p:cNvPr id="31" name="Picture 30">
              <a:extLst>
                <a:ext uri="{FF2B5EF4-FFF2-40B4-BE49-F238E27FC236}">
                  <a16:creationId xmlns:a16="http://schemas.microsoft.com/office/drawing/2014/main" id="{F2569AC4-9D1F-A042-961F-374D936FCA3A}"/>
                </a:ext>
              </a:extLst>
            </p:cNvPr>
            <p:cNvPicPr>
              <a:picLocks noChangeAspect="1"/>
            </p:cNvPicPr>
            <p:nvPr/>
          </p:nvPicPr>
          <p:blipFill>
            <a:blip r:embed="rId6"/>
            <a:stretch>
              <a:fillRect/>
            </a:stretch>
          </p:blipFill>
          <p:spPr>
            <a:xfrm>
              <a:off x="969435" y="1489989"/>
              <a:ext cx="6858000" cy="2716967"/>
            </a:xfrm>
            <a:prstGeom prst="rect">
              <a:avLst/>
            </a:prstGeom>
          </p:spPr>
        </p:pic>
      </p:grpSp>
    </p:spTree>
    <p:extLst>
      <p:ext uri="{BB962C8B-B14F-4D97-AF65-F5344CB8AC3E}">
        <p14:creationId xmlns:p14="http://schemas.microsoft.com/office/powerpoint/2010/main" val="351382996"/>
      </p:ext>
    </p:extLst>
  </p:cSld>
  <p:clrMapOvr>
    <a:masterClrMapping/>
  </p:clrMapOvr>
  <p:transition spd="med" advClick="0" advTm="10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88FC-8DB0-D041-AB38-1A845139FB5C}"/>
              </a:ext>
            </a:extLst>
          </p:cNvPr>
          <p:cNvSpPr>
            <a:spLocks noGrp="1"/>
          </p:cNvSpPr>
          <p:nvPr>
            <p:ph type="title"/>
          </p:nvPr>
        </p:nvSpPr>
        <p:spPr/>
        <p:txBody>
          <a:bodyPr/>
          <a:lstStyle/>
          <a:p>
            <a:r>
              <a:rPr lang="en-US" dirty="0"/>
              <a:t>Metadata Repository API</a:t>
            </a:r>
          </a:p>
        </p:txBody>
      </p:sp>
      <p:sp>
        <p:nvSpPr>
          <p:cNvPr id="6" name="Content Placeholder 5">
            <a:extLst>
              <a:ext uri="{FF2B5EF4-FFF2-40B4-BE49-F238E27FC236}">
                <a16:creationId xmlns:a16="http://schemas.microsoft.com/office/drawing/2014/main" id="{81A00414-57C9-6040-B809-1E63D010F709}"/>
              </a:ext>
            </a:extLst>
          </p:cNvPr>
          <p:cNvSpPr>
            <a:spLocks noGrp="1"/>
          </p:cNvSpPr>
          <p:nvPr>
            <p:ph idx="1"/>
          </p:nvPr>
        </p:nvSpPr>
        <p:spPr>
          <a:xfrm>
            <a:off x="359200" y="965874"/>
            <a:ext cx="4625755" cy="3806151"/>
          </a:xfrm>
        </p:spPr>
        <p:txBody>
          <a:bodyPr>
            <a:normAutofit fontScale="77500" lnSpcReduction="20000"/>
          </a:bodyPr>
          <a:lstStyle/>
          <a:p>
            <a:r>
              <a:rPr lang="en-US" dirty="0"/>
              <a:t>A </a:t>
            </a:r>
            <a:r>
              <a:rPr lang="en-US" dirty="0" err="1"/>
              <a:t>MetadataCollection</a:t>
            </a:r>
            <a:r>
              <a:rPr lang="en-US" dirty="0"/>
              <a:t> supports a comprehensive API</a:t>
            </a:r>
          </a:p>
          <a:p>
            <a:pPr lvl="1"/>
            <a:r>
              <a:rPr lang="en-US" dirty="0"/>
              <a:t>Metadata collection Id</a:t>
            </a:r>
          </a:p>
          <a:p>
            <a:pPr lvl="1"/>
            <a:r>
              <a:rPr lang="en-US" dirty="0"/>
              <a:t>Query types</a:t>
            </a:r>
          </a:p>
          <a:p>
            <a:pPr lvl="1"/>
            <a:r>
              <a:rPr lang="en-US" dirty="0"/>
              <a:t>Define/maintain types</a:t>
            </a:r>
          </a:p>
          <a:p>
            <a:pPr lvl="1"/>
            <a:r>
              <a:rPr lang="en-US" dirty="0"/>
              <a:t>Search/query metadata instances</a:t>
            </a:r>
          </a:p>
          <a:p>
            <a:pPr lvl="1"/>
            <a:r>
              <a:rPr lang="en-US" dirty="0"/>
              <a:t>Maintain metadata instances</a:t>
            </a:r>
          </a:p>
          <a:p>
            <a:pPr lvl="1"/>
            <a:r>
              <a:rPr lang="en-US" dirty="0"/>
              <a:t>Historical (as of time) queries</a:t>
            </a:r>
          </a:p>
          <a:p>
            <a:pPr lvl="1"/>
            <a:r>
              <a:rPr lang="en-US" dirty="0"/>
              <a:t>Effectivity dating</a:t>
            </a:r>
          </a:p>
          <a:p>
            <a:pPr lvl="1"/>
            <a:r>
              <a:rPr lang="en-US" dirty="0"/>
              <a:t>Versioning</a:t>
            </a:r>
          </a:p>
          <a:p>
            <a:pPr lvl="1"/>
            <a:r>
              <a:rPr lang="en-US" dirty="0"/>
              <a:t>Metadata</a:t>
            </a:r>
          </a:p>
          <a:p>
            <a:pPr lvl="1"/>
            <a:r>
              <a:rPr lang="en-US" dirty="0"/>
              <a:t>Advanced maintenance</a:t>
            </a:r>
          </a:p>
          <a:p>
            <a:pPr lvl="1"/>
            <a:r>
              <a:rPr lang="en-US" dirty="0"/>
              <a:t>Managing reference copied</a:t>
            </a:r>
          </a:p>
          <a:p>
            <a:pPr lvl="1"/>
            <a:endParaRPr lang="en-US" dirty="0"/>
          </a:p>
          <a:p>
            <a:r>
              <a:rPr lang="en-US" dirty="0"/>
              <a:t>Protocol is forgiving – allowing minimal capability - metadata instance search/query</a:t>
            </a:r>
          </a:p>
        </p:txBody>
      </p:sp>
      <p:sp>
        <p:nvSpPr>
          <p:cNvPr id="3" name="Slide Number Placeholder 2">
            <a:extLst>
              <a:ext uri="{FF2B5EF4-FFF2-40B4-BE49-F238E27FC236}">
                <a16:creationId xmlns:a16="http://schemas.microsoft.com/office/drawing/2014/main" id="{59962A62-EC89-1A4B-B96E-5EF593D3635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pic>
        <p:nvPicPr>
          <p:cNvPr id="5" name="Picture 4">
            <a:extLst>
              <a:ext uri="{FF2B5EF4-FFF2-40B4-BE49-F238E27FC236}">
                <a16:creationId xmlns:a16="http://schemas.microsoft.com/office/drawing/2014/main" id="{3CB4CCA0-1D96-744A-B07A-952403FFDDE1}"/>
              </a:ext>
            </a:extLst>
          </p:cNvPr>
          <p:cNvPicPr>
            <a:picLocks noChangeAspect="1"/>
          </p:cNvPicPr>
          <p:nvPr/>
        </p:nvPicPr>
        <p:blipFill>
          <a:blip r:embed="rId2"/>
          <a:stretch>
            <a:fillRect/>
          </a:stretch>
        </p:blipFill>
        <p:spPr>
          <a:xfrm>
            <a:off x="5953478" y="-6704"/>
            <a:ext cx="2507133" cy="5143500"/>
          </a:xfrm>
          <a:prstGeom prst="rect">
            <a:avLst/>
          </a:prstGeom>
        </p:spPr>
      </p:pic>
    </p:spTree>
    <p:extLst>
      <p:ext uri="{BB962C8B-B14F-4D97-AF65-F5344CB8AC3E}">
        <p14:creationId xmlns:p14="http://schemas.microsoft.com/office/powerpoint/2010/main" val="2157355861"/>
      </p:ext>
    </p:extLst>
  </p:cSld>
  <p:clrMapOvr>
    <a:masterClrMapping/>
  </p:clrMapOvr>
  <p:transition spd="med" advClick="0" advTm="10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GB" dirty="0">
                <a:latin typeface="Arial" charset="0"/>
                <a:ea typeface="ヒラギノ角ゴ ProN W6" charset="0"/>
                <a:cs typeface="ヒラギノ角ゴ ProN W6" charset="0"/>
              </a:rPr>
              <a:t>The value of open, standardized metadata</a:t>
            </a:r>
          </a:p>
        </p:txBody>
      </p:sp>
      <p:pic>
        <p:nvPicPr>
          <p:cNvPr id="15362"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086" y="988236"/>
            <a:ext cx="6091238" cy="3586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479058D9-7EE2-9B4C-9A02-CEF6DD9911A7}" type="slidenum">
              <a:rPr lang="en-GB" sz="1400">
                <a:solidFill>
                  <a:schemeClr val="bg1"/>
                </a:solidFill>
              </a:rPr>
              <a:pPr algn="ctr"/>
              <a:t>3</a:t>
            </a:fld>
            <a:endParaRPr lang="en-GB" sz="1400">
              <a:solidFill>
                <a:schemeClr val="bg1"/>
              </a:solidFill>
            </a:endParaRPr>
          </a:p>
        </p:txBody>
      </p:sp>
    </p:spTree>
    <p:extLst>
      <p:ext uri="{BB962C8B-B14F-4D97-AF65-F5344CB8AC3E}">
        <p14:creationId xmlns:p14="http://schemas.microsoft.com/office/powerpoint/2010/main" val="3112924006"/>
      </p:ext>
    </p:extLst>
  </p:cSld>
  <p:clrMapOvr>
    <a:masterClrMapping/>
  </p:clrMapOvr>
  <p:transition spd="med" advClick="0" advTm="1000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926E-C240-8448-BDE6-150125AE7F68}"/>
              </a:ext>
            </a:extLst>
          </p:cNvPr>
          <p:cNvSpPr>
            <a:spLocks noGrp="1"/>
          </p:cNvSpPr>
          <p:nvPr>
            <p:ph type="title"/>
          </p:nvPr>
        </p:nvSpPr>
        <p:spPr/>
        <p:txBody>
          <a:bodyPr/>
          <a:lstStyle/>
          <a:p>
            <a:r>
              <a:rPr lang="en-US" dirty="0"/>
              <a:t>Local instances, reference copies and proxies</a:t>
            </a:r>
          </a:p>
        </p:txBody>
      </p:sp>
      <p:sp>
        <p:nvSpPr>
          <p:cNvPr id="3" name="Slide Number Placeholder 2">
            <a:extLst>
              <a:ext uri="{FF2B5EF4-FFF2-40B4-BE49-F238E27FC236}">
                <a16:creationId xmlns:a16="http://schemas.microsoft.com/office/drawing/2014/main" id="{E677C9F1-AB53-574A-9018-5F92FC63B08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30</a:t>
            </a:fld>
            <a:endParaRPr lang="en-US" sz="1000"/>
          </a:p>
        </p:txBody>
      </p:sp>
      <p:sp>
        <p:nvSpPr>
          <p:cNvPr id="5" name="Rectangle 4">
            <a:extLst>
              <a:ext uri="{FF2B5EF4-FFF2-40B4-BE49-F238E27FC236}">
                <a16:creationId xmlns:a16="http://schemas.microsoft.com/office/drawing/2014/main" id="{9DCB432E-EE7D-A447-A9B4-4FA4EA073D2D}"/>
              </a:ext>
            </a:extLst>
          </p:cNvPr>
          <p:cNvSpPr/>
          <p:nvPr/>
        </p:nvSpPr>
        <p:spPr>
          <a:xfrm>
            <a:off x="358032" y="1072985"/>
            <a:ext cx="8473099" cy="2246769"/>
          </a:xfrm>
          <a:prstGeom prst="rect">
            <a:avLst/>
          </a:prstGeom>
        </p:spPr>
        <p:txBody>
          <a:bodyPr wrap="square">
            <a:spAutoFit/>
          </a:bodyPr>
          <a:lstStyle/>
          <a:p>
            <a:r>
              <a:rPr lang="en-GB" dirty="0">
                <a:solidFill>
                  <a:srgbClr val="505050"/>
                </a:solidFill>
                <a:latin typeface="+mn-lt"/>
              </a:rPr>
              <a:t>The graph contains one vertex per entity – whether the entity is </a:t>
            </a:r>
            <a:r>
              <a:rPr lang="en-GB" dirty="0">
                <a:solidFill>
                  <a:srgbClr val="505050"/>
                </a:solidFill>
              </a:rPr>
              <a:t>local, a reference copy or a proxy</a:t>
            </a:r>
          </a:p>
          <a:p>
            <a:endParaRPr lang="en-GB" dirty="0">
              <a:solidFill>
                <a:srgbClr val="505050"/>
              </a:solidFill>
            </a:endParaRPr>
          </a:p>
          <a:p>
            <a:r>
              <a:rPr lang="en-GB" dirty="0">
                <a:solidFill>
                  <a:srgbClr val="505050"/>
                </a:solidFill>
              </a:rPr>
              <a:t>The graph contains one edge per relationship – whether the relationship is local or a reference copy</a:t>
            </a:r>
          </a:p>
          <a:p>
            <a:endParaRPr lang="en-GB" dirty="0">
              <a:solidFill>
                <a:srgbClr val="505050"/>
              </a:solidFill>
              <a:latin typeface="+mn-lt"/>
            </a:endParaRPr>
          </a:p>
          <a:p>
            <a:r>
              <a:rPr lang="en-GB" dirty="0">
                <a:solidFill>
                  <a:srgbClr val="505050"/>
                </a:solidFill>
                <a:latin typeface="+mn-lt"/>
              </a:rPr>
              <a:t>Reference Copies</a:t>
            </a:r>
          </a:p>
          <a:p>
            <a:pPr marL="285750" indent="-285750">
              <a:buFont typeface="Arial" panose="020B0604020202020204" pitchFamily="34" charset="0"/>
              <a:buChar char="•"/>
            </a:pPr>
            <a:r>
              <a:rPr lang="en-GB" dirty="0">
                <a:solidFill>
                  <a:srgbClr val="505050"/>
                </a:solidFill>
                <a:latin typeface="+mn-lt"/>
              </a:rPr>
              <a:t>The </a:t>
            </a:r>
            <a:r>
              <a:rPr lang="en-GB" dirty="0" err="1">
                <a:solidFill>
                  <a:srgbClr val="505050"/>
                </a:solidFill>
                <a:latin typeface="+mn-lt"/>
              </a:rPr>
              <a:t>metadataCollectionId</a:t>
            </a:r>
            <a:r>
              <a:rPr lang="en-GB" dirty="0">
                <a:solidFill>
                  <a:srgbClr val="505050"/>
                </a:solidFill>
                <a:latin typeface="+mn-lt"/>
              </a:rPr>
              <a:t> core attribute is set to the ‘</a:t>
            </a:r>
            <a:r>
              <a:rPr lang="en-GB" dirty="0" err="1">
                <a:solidFill>
                  <a:srgbClr val="505050"/>
                </a:solidFill>
                <a:latin typeface="+mn-lt"/>
              </a:rPr>
              <a:t>guid</a:t>
            </a:r>
            <a:r>
              <a:rPr lang="en-GB" dirty="0">
                <a:solidFill>
                  <a:srgbClr val="505050"/>
                </a:solidFill>
                <a:latin typeface="+mn-lt"/>
              </a:rPr>
              <a:t>’ of the home repository</a:t>
            </a:r>
          </a:p>
          <a:p>
            <a:endParaRPr lang="en-GB" dirty="0">
              <a:solidFill>
                <a:srgbClr val="505050"/>
              </a:solidFill>
              <a:latin typeface="+mn-lt"/>
            </a:endParaRPr>
          </a:p>
          <a:p>
            <a:r>
              <a:rPr lang="en-GB" dirty="0">
                <a:solidFill>
                  <a:srgbClr val="505050"/>
                </a:solidFill>
                <a:latin typeface="+mn-lt"/>
              </a:rPr>
              <a:t>Entity Proxy objects</a:t>
            </a:r>
          </a:p>
          <a:p>
            <a:pPr marL="285750" indent="-285750">
              <a:buFont typeface="Arial" panose="020B0604020202020204" pitchFamily="34" charset="0"/>
              <a:buChar char="•"/>
            </a:pPr>
            <a:r>
              <a:rPr lang="en-GB" dirty="0">
                <a:solidFill>
                  <a:srgbClr val="505050"/>
                </a:solidFill>
                <a:latin typeface="+mn-lt"/>
              </a:rPr>
              <a:t>Each entity instance </a:t>
            </a:r>
            <a:r>
              <a:rPr lang="en-GB" dirty="0">
                <a:solidFill>
                  <a:srgbClr val="505050"/>
                </a:solidFill>
              </a:rPr>
              <a:t>has a vertex property of type Boolean, to indicate whether the instance is a proxy</a:t>
            </a:r>
            <a:endParaRPr lang="en-GB" dirty="0">
              <a:solidFill>
                <a:srgbClr val="505050"/>
              </a:solidFill>
              <a:latin typeface="+mn-lt"/>
            </a:endParaRPr>
          </a:p>
          <a:p>
            <a:pPr marL="285750" indent="-285750">
              <a:buFont typeface="Arial" panose="020B0604020202020204" pitchFamily="34" charset="0"/>
              <a:buChar char="•"/>
            </a:pPr>
            <a:endParaRPr lang="en-GB" dirty="0">
              <a:solidFill>
                <a:srgbClr val="505050"/>
              </a:solidFill>
              <a:latin typeface="+mn-lt"/>
            </a:endParaRPr>
          </a:p>
        </p:txBody>
      </p:sp>
    </p:spTree>
    <p:extLst>
      <p:ext uri="{BB962C8B-B14F-4D97-AF65-F5344CB8AC3E}">
        <p14:creationId xmlns:p14="http://schemas.microsoft.com/office/powerpoint/2010/main" val="2147539563"/>
      </p:ext>
    </p:extLst>
  </p:cSld>
  <p:clrMapOvr>
    <a:masterClrMapping/>
  </p:clrMapOvr>
  <p:transition spd="med" advClick="0" advTm="10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200" y="300587"/>
            <a:ext cx="8473099" cy="572699"/>
          </a:xfrm>
        </p:spPr>
        <p:txBody>
          <a:bodyPr>
            <a:normAutofit/>
          </a:bodyPr>
          <a:lstStyle/>
          <a:p>
            <a:r>
              <a:rPr lang="en-GB" dirty="0"/>
              <a:t>The </a:t>
            </a:r>
            <a:r>
              <a:rPr lang="en-GB" dirty="0" err="1"/>
              <a:t>MetadataCollection</a:t>
            </a:r>
            <a:r>
              <a:rPr lang="en-GB" dirty="0"/>
              <a:t> ‘graph-query’ methods</a:t>
            </a:r>
          </a:p>
        </p:txBody>
      </p:sp>
      <p:sp>
        <p:nvSpPr>
          <p:cNvPr id="3" name="Content Placeholder 2"/>
          <p:cNvSpPr>
            <a:spLocks noGrp="1"/>
          </p:cNvSpPr>
          <p:nvPr>
            <p:ph idx="1"/>
          </p:nvPr>
        </p:nvSpPr>
        <p:spPr>
          <a:xfrm>
            <a:off x="359200" y="965874"/>
            <a:ext cx="5654867" cy="3877039"/>
          </a:xfrm>
        </p:spPr>
        <p:txBody>
          <a:bodyPr>
            <a:noAutofit/>
          </a:bodyPr>
          <a:lstStyle/>
          <a:p>
            <a:r>
              <a:rPr lang="en-US" sz="1200" dirty="0"/>
              <a:t>There are 4 sub-graph query methods:</a:t>
            </a:r>
          </a:p>
          <a:p>
            <a:r>
              <a:rPr lang="en-US" sz="1200" dirty="0" err="1"/>
              <a:t>getRelatedEntities</a:t>
            </a:r>
            <a:r>
              <a:rPr lang="en-US" sz="1200" dirty="0"/>
              <a:t>()</a:t>
            </a:r>
          </a:p>
          <a:p>
            <a:pPr lvl="1"/>
            <a:r>
              <a:rPr lang="en-US" sz="1200" dirty="0"/>
              <a:t>Returns the entity and its immediate neighbors</a:t>
            </a:r>
          </a:p>
          <a:p>
            <a:r>
              <a:rPr lang="en-US" sz="1200" dirty="0" err="1"/>
              <a:t>getEntityNeighborhood</a:t>
            </a:r>
            <a:r>
              <a:rPr lang="en-US" sz="1200" dirty="0"/>
              <a:t>()</a:t>
            </a:r>
          </a:p>
          <a:p>
            <a:pPr lvl="1"/>
            <a:r>
              <a:rPr lang="en-US" sz="1200" dirty="0"/>
              <a:t>Returns the entity and its neighbors up to the depth specified by the ‘level’ parameter</a:t>
            </a:r>
          </a:p>
          <a:p>
            <a:r>
              <a:rPr lang="en-US" sz="1200" dirty="0" err="1"/>
              <a:t>getLinkingEntities</a:t>
            </a:r>
            <a:r>
              <a:rPr lang="en-US" sz="1200" dirty="0"/>
              <a:t>()</a:t>
            </a:r>
          </a:p>
          <a:p>
            <a:pPr lvl="1"/>
            <a:r>
              <a:rPr lang="en-GB" sz="1200" dirty="0"/>
              <a:t>Returns the relationships and intermediate entities that connect the specified pair of entities</a:t>
            </a:r>
            <a:endParaRPr lang="en-US" sz="1200" dirty="0"/>
          </a:p>
          <a:p>
            <a:r>
              <a:rPr lang="en-US" sz="1200" dirty="0" err="1"/>
              <a:t>getRelationshipsForEntity</a:t>
            </a:r>
            <a:r>
              <a:rPr lang="en-US" sz="1200" dirty="0"/>
              <a:t>()</a:t>
            </a:r>
          </a:p>
          <a:p>
            <a:pPr lvl="1"/>
            <a:r>
              <a:rPr lang="en-GB" sz="1200" dirty="0"/>
              <a:t>Returns relationships associated with entity, optionally filtered by relationship type and  status</a:t>
            </a:r>
            <a:endParaRPr lang="en-US" sz="1200" dirty="0"/>
          </a:p>
        </p:txBody>
      </p:sp>
      <p:cxnSp>
        <p:nvCxnSpPr>
          <p:cNvPr id="72" name="Straight Connector 71">
            <a:extLst>
              <a:ext uri="{FF2B5EF4-FFF2-40B4-BE49-F238E27FC236}">
                <a16:creationId xmlns:a16="http://schemas.microsoft.com/office/drawing/2014/main" id="{401E59F4-F8A0-E342-9979-ADB356BCF62E}"/>
              </a:ext>
            </a:extLst>
          </p:cNvPr>
          <p:cNvCxnSpPr>
            <a:cxnSpLocks/>
            <a:stCxn id="43" idx="0"/>
            <a:endCxn id="14" idx="1"/>
          </p:cNvCxnSpPr>
          <p:nvPr/>
        </p:nvCxnSpPr>
        <p:spPr>
          <a:xfrm flipH="1">
            <a:off x="8166219" y="645976"/>
            <a:ext cx="511370" cy="988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2537FD-3B44-A944-AFA1-230632DEEED0}"/>
              </a:ext>
            </a:extLst>
          </p:cNvPr>
          <p:cNvCxnSpPr>
            <a:cxnSpLocks/>
            <a:stCxn id="58" idx="1"/>
            <a:endCxn id="40" idx="6"/>
          </p:cNvCxnSpPr>
          <p:nvPr/>
        </p:nvCxnSpPr>
        <p:spPr>
          <a:xfrm flipH="1">
            <a:off x="8339818" y="1007868"/>
            <a:ext cx="413566" cy="182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AAA1D79-231C-584D-B08A-E9149A3289F8}"/>
              </a:ext>
            </a:extLst>
          </p:cNvPr>
          <p:cNvCxnSpPr>
            <a:cxnSpLocks/>
            <a:stCxn id="52" idx="1"/>
          </p:cNvCxnSpPr>
          <p:nvPr/>
        </p:nvCxnSpPr>
        <p:spPr>
          <a:xfrm flipH="1" flipV="1">
            <a:off x="8297290" y="1189983"/>
            <a:ext cx="438142" cy="126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27B12F4-4332-2C48-AD06-C1308D2987D1}"/>
              </a:ext>
            </a:extLst>
          </p:cNvPr>
          <p:cNvCxnSpPr>
            <a:cxnSpLocks/>
            <a:stCxn id="61" idx="6"/>
            <a:endCxn id="75" idx="6"/>
          </p:cNvCxnSpPr>
          <p:nvPr/>
        </p:nvCxnSpPr>
        <p:spPr>
          <a:xfrm flipH="1">
            <a:off x="7855179" y="1053592"/>
            <a:ext cx="177482" cy="243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C6B9809-4AC9-7F46-AA13-F61FC5DA7520}"/>
              </a:ext>
            </a:extLst>
          </p:cNvPr>
          <p:cNvCxnSpPr>
            <a:cxnSpLocks/>
            <a:stCxn id="61" idx="2"/>
            <a:endCxn id="46" idx="2"/>
          </p:cNvCxnSpPr>
          <p:nvPr/>
        </p:nvCxnSpPr>
        <p:spPr>
          <a:xfrm flipH="1" flipV="1">
            <a:off x="7665507" y="959532"/>
            <a:ext cx="315695" cy="94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7DB7EB0-41F1-4648-A0D5-70C8A589DAE8}"/>
              </a:ext>
            </a:extLst>
          </p:cNvPr>
          <p:cNvCxnSpPr>
            <a:cxnSpLocks/>
            <a:stCxn id="46" idx="2"/>
            <a:endCxn id="49" idx="2"/>
          </p:cNvCxnSpPr>
          <p:nvPr/>
        </p:nvCxnSpPr>
        <p:spPr>
          <a:xfrm flipH="1" flipV="1">
            <a:off x="7148480" y="823462"/>
            <a:ext cx="517027" cy="1360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FAA225-4AF1-5A41-AB16-B860CEFB714E}"/>
              </a:ext>
            </a:extLst>
          </p:cNvPr>
          <p:cNvCxnSpPr>
            <a:cxnSpLocks/>
            <a:stCxn id="75" idx="5"/>
            <a:endCxn id="55" idx="7"/>
          </p:cNvCxnSpPr>
          <p:nvPr/>
        </p:nvCxnSpPr>
        <p:spPr>
          <a:xfrm flipH="1">
            <a:off x="7332102" y="1316518"/>
            <a:ext cx="515541" cy="127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334029-C704-CD40-98C5-312C0168448C}"/>
              </a:ext>
            </a:extLst>
          </p:cNvPr>
          <p:cNvCxnSpPr>
            <a:cxnSpLocks/>
            <a:stCxn id="14" idx="3"/>
            <a:endCxn id="61" idx="4"/>
          </p:cNvCxnSpPr>
          <p:nvPr/>
        </p:nvCxnSpPr>
        <p:spPr>
          <a:xfrm flipH="1">
            <a:off x="8006932" y="782657"/>
            <a:ext cx="159287" cy="297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EB581B3-15AB-7E46-91FE-6BC35B5CE310}"/>
              </a:ext>
            </a:extLst>
          </p:cNvPr>
          <p:cNvCxnSpPr>
            <a:cxnSpLocks/>
            <a:stCxn id="40" idx="2"/>
            <a:endCxn id="61" idx="4"/>
          </p:cNvCxnSpPr>
          <p:nvPr/>
        </p:nvCxnSpPr>
        <p:spPr>
          <a:xfrm flipH="1" flipV="1">
            <a:off x="8006932" y="1080377"/>
            <a:ext cx="281427" cy="109605"/>
          </a:xfrm>
          <a:prstGeom prst="line">
            <a:avLst/>
          </a:prstGeom>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2AA43E5-D90F-0E4E-BD5E-F8752471E3FC}"/>
              </a:ext>
            </a:extLst>
          </p:cNvPr>
          <p:cNvGrpSpPr/>
          <p:nvPr/>
        </p:nvGrpSpPr>
        <p:grpSpPr>
          <a:xfrm>
            <a:off x="8115458" y="699547"/>
            <a:ext cx="129676" cy="128341"/>
            <a:chOff x="5827643" y="2702278"/>
            <a:chExt cx="208722" cy="208722"/>
          </a:xfrm>
          <a:solidFill>
            <a:srgbClr val="00E0A3"/>
          </a:solidFill>
        </p:grpSpPr>
        <p:sp>
          <p:nvSpPr>
            <p:cNvPr id="36" name="Oval 35">
              <a:extLst>
                <a:ext uri="{FF2B5EF4-FFF2-40B4-BE49-F238E27FC236}">
                  <a16:creationId xmlns:a16="http://schemas.microsoft.com/office/drawing/2014/main" id="{7F74961D-908E-114F-8E99-05DD83A18496}"/>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4" name="Oval 13">
              <a:extLst>
                <a:ext uri="{FF2B5EF4-FFF2-40B4-BE49-F238E27FC236}">
                  <a16:creationId xmlns:a16="http://schemas.microsoft.com/office/drawing/2014/main" id="{8BC74EAE-F92B-4340-BE80-1F2017B8ED64}"/>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8" name="Group 37">
            <a:extLst>
              <a:ext uri="{FF2B5EF4-FFF2-40B4-BE49-F238E27FC236}">
                <a16:creationId xmlns:a16="http://schemas.microsoft.com/office/drawing/2014/main" id="{D947814E-2EFA-CB41-BFE3-8B8939D0967E}"/>
              </a:ext>
            </a:extLst>
          </p:cNvPr>
          <p:cNvGrpSpPr/>
          <p:nvPr/>
        </p:nvGrpSpPr>
        <p:grpSpPr>
          <a:xfrm>
            <a:off x="8245134" y="1125812"/>
            <a:ext cx="129676" cy="128341"/>
            <a:chOff x="5827643" y="2702278"/>
            <a:chExt cx="208722" cy="208722"/>
          </a:xfrm>
          <a:solidFill>
            <a:srgbClr val="00E0A3"/>
          </a:solidFill>
        </p:grpSpPr>
        <p:sp>
          <p:nvSpPr>
            <p:cNvPr id="39" name="Oval 38">
              <a:extLst>
                <a:ext uri="{FF2B5EF4-FFF2-40B4-BE49-F238E27FC236}">
                  <a16:creationId xmlns:a16="http://schemas.microsoft.com/office/drawing/2014/main" id="{2EED9A31-04E6-4544-AEB8-F395C1149F99}"/>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0" name="Oval 39">
              <a:extLst>
                <a:ext uri="{FF2B5EF4-FFF2-40B4-BE49-F238E27FC236}">
                  <a16:creationId xmlns:a16="http://schemas.microsoft.com/office/drawing/2014/main" id="{ABB6C26F-3D60-C149-A61B-D7E2A74154FD}"/>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41" name="Group 40">
            <a:extLst>
              <a:ext uri="{FF2B5EF4-FFF2-40B4-BE49-F238E27FC236}">
                <a16:creationId xmlns:a16="http://schemas.microsoft.com/office/drawing/2014/main" id="{DFD3D1ED-E4C7-F743-86A1-E8C62A0F3303}"/>
              </a:ext>
            </a:extLst>
          </p:cNvPr>
          <p:cNvGrpSpPr/>
          <p:nvPr/>
        </p:nvGrpSpPr>
        <p:grpSpPr>
          <a:xfrm>
            <a:off x="8608634" y="608591"/>
            <a:ext cx="129676" cy="128341"/>
            <a:chOff x="5827643" y="2702278"/>
            <a:chExt cx="208722" cy="208722"/>
          </a:xfrm>
          <a:solidFill>
            <a:schemeClr val="bg1">
              <a:lumMod val="75000"/>
            </a:schemeClr>
          </a:solidFill>
        </p:grpSpPr>
        <p:sp>
          <p:nvSpPr>
            <p:cNvPr id="42" name="Oval 41">
              <a:extLst>
                <a:ext uri="{FF2B5EF4-FFF2-40B4-BE49-F238E27FC236}">
                  <a16:creationId xmlns:a16="http://schemas.microsoft.com/office/drawing/2014/main" id="{7B965CDB-4076-BC41-BA72-E8B72B478C7E}"/>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3" name="Oval 42">
              <a:extLst>
                <a:ext uri="{FF2B5EF4-FFF2-40B4-BE49-F238E27FC236}">
                  <a16:creationId xmlns:a16="http://schemas.microsoft.com/office/drawing/2014/main" id="{111225BA-23EB-604B-AFCF-7640A560CC5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44" name="Group 43">
            <a:extLst>
              <a:ext uri="{FF2B5EF4-FFF2-40B4-BE49-F238E27FC236}">
                <a16:creationId xmlns:a16="http://schemas.microsoft.com/office/drawing/2014/main" id="{9917D507-CA11-4944-96AF-620CCC5FDB0D}"/>
              </a:ext>
            </a:extLst>
          </p:cNvPr>
          <p:cNvGrpSpPr/>
          <p:nvPr/>
        </p:nvGrpSpPr>
        <p:grpSpPr>
          <a:xfrm>
            <a:off x="7622282" y="895362"/>
            <a:ext cx="129676" cy="128341"/>
            <a:chOff x="5827643" y="2702278"/>
            <a:chExt cx="208722" cy="208722"/>
          </a:xfrm>
          <a:solidFill>
            <a:srgbClr val="00E0A3"/>
          </a:solidFill>
        </p:grpSpPr>
        <p:sp>
          <p:nvSpPr>
            <p:cNvPr id="45" name="Oval 44">
              <a:extLst>
                <a:ext uri="{FF2B5EF4-FFF2-40B4-BE49-F238E27FC236}">
                  <a16:creationId xmlns:a16="http://schemas.microsoft.com/office/drawing/2014/main" id="{2644A7EC-F61F-9D4A-A271-52E9E4B8D604}"/>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6" name="Oval 45">
              <a:extLst>
                <a:ext uri="{FF2B5EF4-FFF2-40B4-BE49-F238E27FC236}">
                  <a16:creationId xmlns:a16="http://schemas.microsoft.com/office/drawing/2014/main" id="{16C40E60-4B78-184A-B17A-197586FE456C}"/>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47" name="Group 46">
            <a:extLst>
              <a:ext uri="{FF2B5EF4-FFF2-40B4-BE49-F238E27FC236}">
                <a16:creationId xmlns:a16="http://schemas.microsoft.com/office/drawing/2014/main" id="{D67D376C-4E74-C44B-8C41-321ACF5442A9}"/>
              </a:ext>
            </a:extLst>
          </p:cNvPr>
          <p:cNvGrpSpPr/>
          <p:nvPr/>
        </p:nvGrpSpPr>
        <p:grpSpPr>
          <a:xfrm>
            <a:off x="7105255" y="759292"/>
            <a:ext cx="129676" cy="128341"/>
            <a:chOff x="5827643" y="2702278"/>
            <a:chExt cx="208722" cy="208722"/>
          </a:xfrm>
          <a:solidFill>
            <a:schemeClr val="bg1">
              <a:lumMod val="75000"/>
            </a:schemeClr>
          </a:solidFill>
        </p:grpSpPr>
        <p:sp>
          <p:nvSpPr>
            <p:cNvPr id="48" name="Oval 47">
              <a:extLst>
                <a:ext uri="{FF2B5EF4-FFF2-40B4-BE49-F238E27FC236}">
                  <a16:creationId xmlns:a16="http://schemas.microsoft.com/office/drawing/2014/main" id="{B40B6CF7-E22F-664F-AC86-33C7038339CA}"/>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49" name="Oval 48">
              <a:extLst>
                <a:ext uri="{FF2B5EF4-FFF2-40B4-BE49-F238E27FC236}">
                  <a16:creationId xmlns:a16="http://schemas.microsoft.com/office/drawing/2014/main" id="{31EB5C60-DF6B-424F-BB8D-A1FCE3074E42}"/>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50" name="Group 49">
            <a:extLst>
              <a:ext uri="{FF2B5EF4-FFF2-40B4-BE49-F238E27FC236}">
                <a16:creationId xmlns:a16="http://schemas.microsoft.com/office/drawing/2014/main" id="{48345C3E-62D9-234C-87C7-8AEF3CF6F218}"/>
              </a:ext>
            </a:extLst>
          </p:cNvPr>
          <p:cNvGrpSpPr/>
          <p:nvPr/>
        </p:nvGrpSpPr>
        <p:grpSpPr>
          <a:xfrm>
            <a:off x="8684671" y="1270793"/>
            <a:ext cx="129676" cy="128341"/>
            <a:chOff x="5827643" y="2702278"/>
            <a:chExt cx="208722" cy="208722"/>
          </a:xfrm>
          <a:solidFill>
            <a:schemeClr val="bg1">
              <a:lumMod val="75000"/>
            </a:schemeClr>
          </a:solidFill>
        </p:grpSpPr>
        <p:sp>
          <p:nvSpPr>
            <p:cNvPr id="51" name="Oval 50">
              <a:extLst>
                <a:ext uri="{FF2B5EF4-FFF2-40B4-BE49-F238E27FC236}">
                  <a16:creationId xmlns:a16="http://schemas.microsoft.com/office/drawing/2014/main" id="{7163FBB1-8C82-7E42-B8E4-FD3887FAF4B2}"/>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2" name="Oval 51">
              <a:extLst>
                <a:ext uri="{FF2B5EF4-FFF2-40B4-BE49-F238E27FC236}">
                  <a16:creationId xmlns:a16="http://schemas.microsoft.com/office/drawing/2014/main" id="{79BADEAD-9C23-6E49-A53A-27A6FFE251E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53" name="Group 52">
            <a:extLst>
              <a:ext uri="{FF2B5EF4-FFF2-40B4-BE49-F238E27FC236}">
                <a16:creationId xmlns:a16="http://schemas.microsoft.com/office/drawing/2014/main" id="{D86E7F87-5C61-6649-B1C7-7995A0CDCE22}"/>
              </a:ext>
            </a:extLst>
          </p:cNvPr>
          <p:cNvGrpSpPr/>
          <p:nvPr/>
        </p:nvGrpSpPr>
        <p:grpSpPr>
          <a:xfrm>
            <a:off x="7244954" y="1399134"/>
            <a:ext cx="129676" cy="128341"/>
            <a:chOff x="5827643" y="2702278"/>
            <a:chExt cx="208722" cy="208722"/>
          </a:xfrm>
          <a:solidFill>
            <a:schemeClr val="bg1">
              <a:lumMod val="75000"/>
            </a:schemeClr>
          </a:solidFill>
        </p:grpSpPr>
        <p:sp>
          <p:nvSpPr>
            <p:cNvPr id="54" name="Oval 53">
              <a:extLst>
                <a:ext uri="{FF2B5EF4-FFF2-40B4-BE49-F238E27FC236}">
                  <a16:creationId xmlns:a16="http://schemas.microsoft.com/office/drawing/2014/main" id="{3C432278-ED3D-4948-B7CB-BEEB304494B0}"/>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5" name="Oval 54">
              <a:extLst>
                <a:ext uri="{FF2B5EF4-FFF2-40B4-BE49-F238E27FC236}">
                  <a16:creationId xmlns:a16="http://schemas.microsoft.com/office/drawing/2014/main" id="{74040D3D-E37F-B840-9462-FD76295939C8}"/>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56" name="Group 55">
            <a:extLst>
              <a:ext uri="{FF2B5EF4-FFF2-40B4-BE49-F238E27FC236}">
                <a16:creationId xmlns:a16="http://schemas.microsoft.com/office/drawing/2014/main" id="{00350686-24C5-3644-97A0-F595A6919851}"/>
              </a:ext>
            </a:extLst>
          </p:cNvPr>
          <p:cNvGrpSpPr/>
          <p:nvPr/>
        </p:nvGrpSpPr>
        <p:grpSpPr>
          <a:xfrm>
            <a:off x="8702623" y="962638"/>
            <a:ext cx="129676" cy="128341"/>
            <a:chOff x="5827643" y="2702278"/>
            <a:chExt cx="208722" cy="208722"/>
          </a:xfrm>
          <a:solidFill>
            <a:schemeClr val="bg1">
              <a:lumMod val="75000"/>
            </a:schemeClr>
          </a:solidFill>
        </p:grpSpPr>
        <p:sp>
          <p:nvSpPr>
            <p:cNvPr id="57" name="Oval 56">
              <a:extLst>
                <a:ext uri="{FF2B5EF4-FFF2-40B4-BE49-F238E27FC236}">
                  <a16:creationId xmlns:a16="http://schemas.microsoft.com/office/drawing/2014/main" id="{C9731A50-1A1A-B647-9A0F-E6CD0C4AE5B0}"/>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8" name="Oval 57">
              <a:extLst>
                <a:ext uri="{FF2B5EF4-FFF2-40B4-BE49-F238E27FC236}">
                  <a16:creationId xmlns:a16="http://schemas.microsoft.com/office/drawing/2014/main" id="{BB0FB787-0D18-E84A-A128-5934471E23F7}"/>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59" name="Group 58">
            <a:extLst>
              <a:ext uri="{FF2B5EF4-FFF2-40B4-BE49-F238E27FC236}">
                <a16:creationId xmlns:a16="http://schemas.microsoft.com/office/drawing/2014/main" id="{4D54681A-C821-EB43-92C5-3CFE90882D2F}"/>
              </a:ext>
            </a:extLst>
          </p:cNvPr>
          <p:cNvGrpSpPr/>
          <p:nvPr/>
        </p:nvGrpSpPr>
        <p:grpSpPr>
          <a:xfrm>
            <a:off x="7937977" y="989422"/>
            <a:ext cx="129676" cy="128341"/>
            <a:chOff x="5827643" y="2702278"/>
            <a:chExt cx="208722" cy="208722"/>
          </a:xfrm>
          <a:solidFill>
            <a:srgbClr val="00E0A3"/>
          </a:solidFill>
        </p:grpSpPr>
        <p:sp>
          <p:nvSpPr>
            <p:cNvPr id="60" name="Oval 59">
              <a:extLst>
                <a:ext uri="{FF2B5EF4-FFF2-40B4-BE49-F238E27FC236}">
                  <a16:creationId xmlns:a16="http://schemas.microsoft.com/office/drawing/2014/main" id="{74AA22D7-D0BD-F945-8F02-7771CA35737B}"/>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1" name="Oval 60">
              <a:extLst>
                <a:ext uri="{FF2B5EF4-FFF2-40B4-BE49-F238E27FC236}">
                  <a16:creationId xmlns:a16="http://schemas.microsoft.com/office/drawing/2014/main" id="{33A41DF2-23BA-574F-8489-E1136555833C}"/>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73" name="Group 72">
            <a:extLst>
              <a:ext uri="{FF2B5EF4-FFF2-40B4-BE49-F238E27FC236}">
                <a16:creationId xmlns:a16="http://schemas.microsoft.com/office/drawing/2014/main" id="{D1B29E8D-AC19-564C-BA5A-0DA90088EF90}"/>
              </a:ext>
            </a:extLst>
          </p:cNvPr>
          <p:cNvGrpSpPr/>
          <p:nvPr/>
        </p:nvGrpSpPr>
        <p:grpSpPr>
          <a:xfrm>
            <a:off x="7760495" y="1233408"/>
            <a:ext cx="129676" cy="128341"/>
            <a:chOff x="5827643" y="2702278"/>
            <a:chExt cx="208722" cy="208722"/>
          </a:xfrm>
          <a:solidFill>
            <a:srgbClr val="00E0A3"/>
          </a:solidFill>
        </p:grpSpPr>
        <p:sp>
          <p:nvSpPr>
            <p:cNvPr id="74" name="Oval 73">
              <a:extLst>
                <a:ext uri="{FF2B5EF4-FFF2-40B4-BE49-F238E27FC236}">
                  <a16:creationId xmlns:a16="http://schemas.microsoft.com/office/drawing/2014/main" id="{5EB78FAC-BC22-7F4F-A3EF-F25D245D329F}"/>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5" name="Oval 74">
              <a:extLst>
                <a:ext uri="{FF2B5EF4-FFF2-40B4-BE49-F238E27FC236}">
                  <a16:creationId xmlns:a16="http://schemas.microsoft.com/office/drawing/2014/main" id="{587F12EE-E237-9240-A780-79EA8350FE6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cxnSp>
        <p:nvCxnSpPr>
          <p:cNvPr id="224" name="Straight Connector 223">
            <a:extLst>
              <a:ext uri="{FF2B5EF4-FFF2-40B4-BE49-F238E27FC236}">
                <a16:creationId xmlns:a16="http://schemas.microsoft.com/office/drawing/2014/main" id="{3FA21753-CF02-4245-8429-84541A1ED504}"/>
              </a:ext>
            </a:extLst>
          </p:cNvPr>
          <p:cNvCxnSpPr>
            <a:cxnSpLocks/>
            <a:stCxn id="258" idx="0"/>
            <a:endCxn id="262" idx="1"/>
          </p:cNvCxnSpPr>
          <p:nvPr/>
        </p:nvCxnSpPr>
        <p:spPr>
          <a:xfrm flipH="1">
            <a:off x="8166219" y="1696978"/>
            <a:ext cx="511370" cy="988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B6939D7-89D9-6146-9C16-48DC93585964}"/>
              </a:ext>
            </a:extLst>
          </p:cNvPr>
          <p:cNvCxnSpPr>
            <a:cxnSpLocks/>
            <a:stCxn id="248" idx="1"/>
            <a:endCxn id="260" idx="6"/>
          </p:cNvCxnSpPr>
          <p:nvPr/>
        </p:nvCxnSpPr>
        <p:spPr>
          <a:xfrm flipH="1">
            <a:off x="8339818" y="2058870"/>
            <a:ext cx="413566" cy="182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BD2C2080-BD08-6B4D-8DA0-E1BDB6A76FD3}"/>
              </a:ext>
            </a:extLst>
          </p:cNvPr>
          <p:cNvCxnSpPr>
            <a:cxnSpLocks/>
            <a:stCxn id="252" idx="1"/>
          </p:cNvCxnSpPr>
          <p:nvPr/>
        </p:nvCxnSpPr>
        <p:spPr>
          <a:xfrm flipH="1" flipV="1">
            <a:off x="8297290" y="2240985"/>
            <a:ext cx="438142" cy="126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F8BAB0FF-0B87-E24B-BD5D-7A83C3154EDD}"/>
              </a:ext>
            </a:extLst>
          </p:cNvPr>
          <p:cNvCxnSpPr>
            <a:cxnSpLocks/>
            <a:stCxn id="246" idx="6"/>
            <a:endCxn id="244" idx="6"/>
          </p:cNvCxnSpPr>
          <p:nvPr/>
        </p:nvCxnSpPr>
        <p:spPr>
          <a:xfrm flipH="1">
            <a:off x="7855179" y="2104594"/>
            <a:ext cx="177482" cy="2439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052A062-703A-4246-A622-1E4611A4A658}"/>
              </a:ext>
            </a:extLst>
          </p:cNvPr>
          <p:cNvCxnSpPr>
            <a:cxnSpLocks/>
            <a:stCxn id="246" idx="2"/>
            <a:endCxn id="256" idx="2"/>
          </p:cNvCxnSpPr>
          <p:nvPr/>
        </p:nvCxnSpPr>
        <p:spPr>
          <a:xfrm flipH="1" flipV="1">
            <a:off x="7665507" y="2010534"/>
            <a:ext cx="315695" cy="940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33418B6-5B8B-AF46-A27D-F68E00F32154}"/>
              </a:ext>
            </a:extLst>
          </p:cNvPr>
          <p:cNvCxnSpPr>
            <a:cxnSpLocks/>
            <a:stCxn id="256" idx="2"/>
            <a:endCxn id="254" idx="2"/>
          </p:cNvCxnSpPr>
          <p:nvPr/>
        </p:nvCxnSpPr>
        <p:spPr>
          <a:xfrm flipH="1" flipV="1">
            <a:off x="7148480" y="1874464"/>
            <a:ext cx="517027" cy="1360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9D2E8EF-9591-CA40-B530-8B4382BF7839}"/>
              </a:ext>
            </a:extLst>
          </p:cNvPr>
          <p:cNvCxnSpPr>
            <a:cxnSpLocks/>
            <a:stCxn id="244" idx="5"/>
            <a:endCxn id="250" idx="7"/>
          </p:cNvCxnSpPr>
          <p:nvPr/>
        </p:nvCxnSpPr>
        <p:spPr>
          <a:xfrm flipH="1">
            <a:off x="7332102" y="2367520"/>
            <a:ext cx="515541" cy="127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37F50F29-E3D6-1849-8D61-9373206167E4}"/>
              </a:ext>
            </a:extLst>
          </p:cNvPr>
          <p:cNvCxnSpPr>
            <a:cxnSpLocks/>
            <a:stCxn id="262" idx="3"/>
            <a:endCxn id="246" idx="4"/>
          </p:cNvCxnSpPr>
          <p:nvPr/>
        </p:nvCxnSpPr>
        <p:spPr>
          <a:xfrm flipH="1">
            <a:off x="8006932" y="1833659"/>
            <a:ext cx="159287" cy="297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87FFC04-8DC2-5C48-A999-2FF7F2A09181}"/>
              </a:ext>
            </a:extLst>
          </p:cNvPr>
          <p:cNvCxnSpPr>
            <a:cxnSpLocks/>
            <a:stCxn id="260" idx="2"/>
            <a:endCxn id="246" idx="4"/>
          </p:cNvCxnSpPr>
          <p:nvPr/>
        </p:nvCxnSpPr>
        <p:spPr>
          <a:xfrm flipH="1" flipV="1">
            <a:off x="8006932" y="2131379"/>
            <a:ext cx="281427" cy="109605"/>
          </a:xfrm>
          <a:prstGeom prst="line">
            <a:avLst/>
          </a:prstGeom>
        </p:spPr>
        <p:style>
          <a:lnRef idx="1">
            <a:schemeClr val="accent1"/>
          </a:lnRef>
          <a:fillRef idx="0">
            <a:schemeClr val="accent1"/>
          </a:fillRef>
          <a:effectRef idx="0">
            <a:schemeClr val="accent1"/>
          </a:effectRef>
          <a:fontRef idx="minor">
            <a:schemeClr val="tx1"/>
          </a:fontRef>
        </p:style>
      </p:cxnSp>
      <p:grpSp>
        <p:nvGrpSpPr>
          <p:cNvPr id="233" name="Group 232">
            <a:extLst>
              <a:ext uri="{FF2B5EF4-FFF2-40B4-BE49-F238E27FC236}">
                <a16:creationId xmlns:a16="http://schemas.microsoft.com/office/drawing/2014/main" id="{EE1FEF0A-8067-334A-95CF-BAC0B7FFC72A}"/>
              </a:ext>
            </a:extLst>
          </p:cNvPr>
          <p:cNvGrpSpPr/>
          <p:nvPr/>
        </p:nvGrpSpPr>
        <p:grpSpPr>
          <a:xfrm>
            <a:off x="8115458" y="1750549"/>
            <a:ext cx="129676" cy="128341"/>
            <a:chOff x="5827643" y="2702278"/>
            <a:chExt cx="208722" cy="208722"/>
          </a:xfrm>
          <a:solidFill>
            <a:srgbClr val="00E0A3"/>
          </a:solidFill>
        </p:grpSpPr>
        <p:sp>
          <p:nvSpPr>
            <p:cNvPr id="261" name="Oval 260">
              <a:extLst>
                <a:ext uri="{FF2B5EF4-FFF2-40B4-BE49-F238E27FC236}">
                  <a16:creationId xmlns:a16="http://schemas.microsoft.com/office/drawing/2014/main" id="{50459E56-2AE2-DE43-9F3E-565AD16C374C}"/>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2" name="Oval 261">
              <a:extLst>
                <a:ext uri="{FF2B5EF4-FFF2-40B4-BE49-F238E27FC236}">
                  <a16:creationId xmlns:a16="http://schemas.microsoft.com/office/drawing/2014/main" id="{A340DEBA-AFFD-4142-BE96-E178E590348A}"/>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4" name="Group 233">
            <a:extLst>
              <a:ext uri="{FF2B5EF4-FFF2-40B4-BE49-F238E27FC236}">
                <a16:creationId xmlns:a16="http://schemas.microsoft.com/office/drawing/2014/main" id="{F42C732E-BB1F-184D-993C-55403955EC60}"/>
              </a:ext>
            </a:extLst>
          </p:cNvPr>
          <p:cNvGrpSpPr/>
          <p:nvPr/>
        </p:nvGrpSpPr>
        <p:grpSpPr>
          <a:xfrm>
            <a:off x="8245134" y="2176814"/>
            <a:ext cx="129676" cy="128341"/>
            <a:chOff x="5827643" y="2702278"/>
            <a:chExt cx="208722" cy="208722"/>
          </a:xfrm>
          <a:solidFill>
            <a:srgbClr val="00E0A3"/>
          </a:solidFill>
        </p:grpSpPr>
        <p:sp>
          <p:nvSpPr>
            <p:cNvPr id="259" name="Oval 258">
              <a:extLst>
                <a:ext uri="{FF2B5EF4-FFF2-40B4-BE49-F238E27FC236}">
                  <a16:creationId xmlns:a16="http://schemas.microsoft.com/office/drawing/2014/main" id="{65C31EC6-A9F8-9646-910D-4F40DE943C06}"/>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0" name="Oval 259">
              <a:extLst>
                <a:ext uri="{FF2B5EF4-FFF2-40B4-BE49-F238E27FC236}">
                  <a16:creationId xmlns:a16="http://schemas.microsoft.com/office/drawing/2014/main" id="{5EC62E1F-3A5A-7648-B89B-C6DC1519C968}"/>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5" name="Group 234">
            <a:extLst>
              <a:ext uri="{FF2B5EF4-FFF2-40B4-BE49-F238E27FC236}">
                <a16:creationId xmlns:a16="http://schemas.microsoft.com/office/drawing/2014/main" id="{FA8C5094-50BE-B14C-BE74-645361D389F4}"/>
              </a:ext>
            </a:extLst>
          </p:cNvPr>
          <p:cNvGrpSpPr/>
          <p:nvPr/>
        </p:nvGrpSpPr>
        <p:grpSpPr>
          <a:xfrm>
            <a:off x="8608634" y="1659593"/>
            <a:ext cx="129676" cy="128341"/>
            <a:chOff x="5827643" y="2702278"/>
            <a:chExt cx="208722" cy="208722"/>
          </a:xfrm>
          <a:solidFill>
            <a:srgbClr val="00E0A3"/>
          </a:solidFill>
        </p:grpSpPr>
        <p:sp>
          <p:nvSpPr>
            <p:cNvPr id="257" name="Oval 256">
              <a:extLst>
                <a:ext uri="{FF2B5EF4-FFF2-40B4-BE49-F238E27FC236}">
                  <a16:creationId xmlns:a16="http://schemas.microsoft.com/office/drawing/2014/main" id="{96AF169C-1658-7947-9F89-D040D9D5BF38}"/>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8" name="Oval 257">
              <a:extLst>
                <a:ext uri="{FF2B5EF4-FFF2-40B4-BE49-F238E27FC236}">
                  <a16:creationId xmlns:a16="http://schemas.microsoft.com/office/drawing/2014/main" id="{B8B7BFC7-202C-7149-98D2-ABE632BBE72E}"/>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6" name="Group 235">
            <a:extLst>
              <a:ext uri="{FF2B5EF4-FFF2-40B4-BE49-F238E27FC236}">
                <a16:creationId xmlns:a16="http://schemas.microsoft.com/office/drawing/2014/main" id="{929CB7B9-F595-5844-8CE4-A688E45332D1}"/>
              </a:ext>
            </a:extLst>
          </p:cNvPr>
          <p:cNvGrpSpPr/>
          <p:nvPr/>
        </p:nvGrpSpPr>
        <p:grpSpPr>
          <a:xfrm>
            <a:off x="7622282" y="1946364"/>
            <a:ext cx="129676" cy="128341"/>
            <a:chOff x="5827643" y="2702278"/>
            <a:chExt cx="208722" cy="208722"/>
          </a:xfrm>
          <a:solidFill>
            <a:srgbClr val="00E0A3"/>
          </a:solidFill>
        </p:grpSpPr>
        <p:sp>
          <p:nvSpPr>
            <p:cNvPr id="255" name="Oval 254">
              <a:extLst>
                <a:ext uri="{FF2B5EF4-FFF2-40B4-BE49-F238E27FC236}">
                  <a16:creationId xmlns:a16="http://schemas.microsoft.com/office/drawing/2014/main" id="{CE6037FC-4A98-EE41-A5E2-C93274569102}"/>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6" name="Oval 255">
              <a:extLst>
                <a:ext uri="{FF2B5EF4-FFF2-40B4-BE49-F238E27FC236}">
                  <a16:creationId xmlns:a16="http://schemas.microsoft.com/office/drawing/2014/main" id="{CC4CC596-BE00-354E-BE08-6EDB797E65D9}"/>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7" name="Group 236">
            <a:extLst>
              <a:ext uri="{FF2B5EF4-FFF2-40B4-BE49-F238E27FC236}">
                <a16:creationId xmlns:a16="http://schemas.microsoft.com/office/drawing/2014/main" id="{BAEA99BE-DE40-BD41-9F9F-9236E4C4842F}"/>
              </a:ext>
            </a:extLst>
          </p:cNvPr>
          <p:cNvGrpSpPr/>
          <p:nvPr/>
        </p:nvGrpSpPr>
        <p:grpSpPr>
          <a:xfrm>
            <a:off x="7105255" y="1810294"/>
            <a:ext cx="129676" cy="128341"/>
            <a:chOff x="5827643" y="2702278"/>
            <a:chExt cx="208722" cy="208722"/>
          </a:xfrm>
          <a:solidFill>
            <a:srgbClr val="00E0A3"/>
          </a:solidFill>
        </p:grpSpPr>
        <p:sp>
          <p:nvSpPr>
            <p:cNvPr id="253" name="Oval 252">
              <a:extLst>
                <a:ext uri="{FF2B5EF4-FFF2-40B4-BE49-F238E27FC236}">
                  <a16:creationId xmlns:a16="http://schemas.microsoft.com/office/drawing/2014/main" id="{45D86500-75A7-4144-B293-A959FCE965B8}"/>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4" name="Oval 253">
              <a:extLst>
                <a:ext uri="{FF2B5EF4-FFF2-40B4-BE49-F238E27FC236}">
                  <a16:creationId xmlns:a16="http://schemas.microsoft.com/office/drawing/2014/main" id="{28EAD9AA-D9CC-D147-B84D-CE96FFD2C5FF}"/>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8" name="Group 237">
            <a:extLst>
              <a:ext uri="{FF2B5EF4-FFF2-40B4-BE49-F238E27FC236}">
                <a16:creationId xmlns:a16="http://schemas.microsoft.com/office/drawing/2014/main" id="{5B15FADA-A95E-0242-8C3E-D6F9512F04B4}"/>
              </a:ext>
            </a:extLst>
          </p:cNvPr>
          <p:cNvGrpSpPr/>
          <p:nvPr/>
        </p:nvGrpSpPr>
        <p:grpSpPr>
          <a:xfrm>
            <a:off x="8684671" y="2321795"/>
            <a:ext cx="129676" cy="128341"/>
            <a:chOff x="5827643" y="2702278"/>
            <a:chExt cx="208722" cy="208722"/>
          </a:xfrm>
          <a:solidFill>
            <a:srgbClr val="00E0A3"/>
          </a:solidFill>
        </p:grpSpPr>
        <p:sp>
          <p:nvSpPr>
            <p:cNvPr id="251" name="Oval 250">
              <a:extLst>
                <a:ext uri="{FF2B5EF4-FFF2-40B4-BE49-F238E27FC236}">
                  <a16:creationId xmlns:a16="http://schemas.microsoft.com/office/drawing/2014/main" id="{7F14B22C-5AFE-F847-9ABA-23FE6FC2D704}"/>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2" name="Oval 251">
              <a:extLst>
                <a:ext uri="{FF2B5EF4-FFF2-40B4-BE49-F238E27FC236}">
                  <a16:creationId xmlns:a16="http://schemas.microsoft.com/office/drawing/2014/main" id="{2EE9E8E9-E754-014E-BDCD-86BFA38CAA2E}"/>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39" name="Group 238">
            <a:extLst>
              <a:ext uri="{FF2B5EF4-FFF2-40B4-BE49-F238E27FC236}">
                <a16:creationId xmlns:a16="http://schemas.microsoft.com/office/drawing/2014/main" id="{318A6AF2-E1CD-AA45-8972-F59C5D0A0343}"/>
              </a:ext>
            </a:extLst>
          </p:cNvPr>
          <p:cNvGrpSpPr/>
          <p:nvPr/>
        </p:nvGrpSpPr>
        <p:grpSpPr>
          <a:xfrm>
            <a:off x="7244954" y="2450136"/>
            <a:ext cx="129676" cy="128341"/>
            <a:chOff x="5827643" y="2702278"/>
            <a:chExt cx="208722" cy="208722"/>
          </a:xfrm>
          <a:solidFill>
            <a:srgbClr val="00E0A3"/>
          </a:solidFill>
        </p:grpSpPr>
        <p:sp>
          <p:nvSpPr>
            <p:cNvPr id="249" name="Oval 248">
              <a:extLst>
                <a:ext uri="{FF2B5EF4-FFF2-40B4-BE49-F238E27FC236}">
                  <a16:creationId xmlns:a16="http://schemas.microsoft.com/office/drawing/2014/main" id="{A6CE255A-09A6-C94F-BADB-5B85BC202BBA}"/>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50" name="Oval 249">
              <a:extLst>
                <a:ext uri="{FF2B5EF4-FFF2-40B4-BE49-F238E27FC236}">
                  <a16:creationId xmlns:a16="http://schemas.microsoft.com/office/drawing/2014/main" id="{0D2CA018-1E29-F74D-A717-B5D7AEC1FA84}"/>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40" name="Group 239">
            <a:extLst>
              <a:ext uri="{FF2B5EF4-FFF2-40B4-BE49-F238E27FC236}">
                <a16:creationId xmlns:a16="http://schemas.microsoft.com/office/drawing/2014/main" id="{AA913781-3A42-CA45-847F-9CA9D0D8148A}"/>
              </a:ext>
            </a:extLst>
          </p:cNvPr>
          <p:cNvGrpSpPr/>
          <p:nvPr/>
        </p:nvGrpSpPr>
        <p:grpSpPr>
          <a:xfrm>
            <a:off x="8702623" y="2013640"/>
            <a:ext cx="129676" cy="128341"/>
            <a:chOff x="5827643" y="2702278"/>
            <a:chExt cx="208722" cy="208722"/>
          </a:xfrm>
          <a:solidFill>
            <a:srgbClr val="00E0A3"/>
          </a:solidFill>
        </p:grpSpPr>
        <p:sp>
          <p:nvSpPr>
            <p:cNvPr id="247" name="Oval 246">
              <a:extLst>
                <a:ext uri="{FF2B5EF4-FFF2-40B4-BE49-F238E27FC236}">
                  <a16:creationId xmlns:a16="http://schemas.microsoft.com/office/drawing/2014/main" id="{E0037064-BB9B-4D4A-A06F-03A794762B49}"/>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8" name="Oval 247">
              <a:extLst>
                <a:ext uri="{FF2B5EF4-FFF2-40B4-BE49-F238E27FC236}">
                  <a16:creationId xmlns:a16="http://schemas.microsoft.com/office/drawing/2014/main" id="{8A8B0FFB-381A-DA44-9509-FE50828A516D}"/>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41" name="Group 240">
            <a:extLst>
              <a:ext uri="{FF2B5EF4-FFF2-40B4-BE49-F238E27FC236}">
                <a16:creationId xmlns:a16="http://schemas.microsoft.com/office/drawing/2014/main" id="{5CE8B16E-73D1-1143-A45F-70ADC73673FF}"/>
              </a:ext>
            </a:extLst>
          </p:cNvPr>
          <p:cNvGrpSpPr/>
          <p:nvPr/>
        </p:nvGrpSpPr>
        <p:grpSpPr>
          <a:xfrm>
            <a:off x="7937977" y="2040424"/>
            <a:ext cx="129676" cy="128341"/>
            <a:chOff x="5827643" y="2702278"/>
            <a:chExt cx="208722" cy="208722"/>
          </a:xfrm>
          <a:solidFill>
            <a:srgbClr val="00E0A3"/>
          </a:solidFill>
        </p:grpSpPr>
        <p:sp>
          <p:nvSpPr>
            <p:cNvPr id="245" name="Oval 244">
              <a:extLst>
                <a:ext uri="{FF2B5EF4-FFF2-40B4-BE49-F238E27FC236}">
                  <a16:creationId xmlns:a16="http://schemas.microsoft.com/office/drawing/2014/main" id="{FFA673AD-FA4C-AF4E-9AC6-50BDC6D24357}"/>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6" name="Oval 245">
              <a:extLst>
                <a:ext uri="{FF2B5EF4-FFF2-40B4-BE49-F238E27FC236}">
                  <a16:creationId xmlns:a16="http://schemas.microsoft.com/office/drawing/2014/main" id="{F6AA1E30-786E-D84D-B4ED-54B743EF2407}"/>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42" name="Group 241">
            <a:extLst>
              <a:ext uri="{FF2B5EF4-FFF2-40B4-BE49-F238E27FC236}">
                <a16:creationId xmlns:a16="http://schemas.microsoft.com/office/drawing/2014/main" id="{7515FE80-84A2-5C4F-9028-9F89BAB33301}"/>
              </a:ext>
            </a:extLst>
          </p:cNvPr>
          <p:cNvGrpSpPr/>
          <p:nvPr/>
        </p:nvGrpSpPr>
        <p:grpSpPr>
          <a:xfrm>
            <a:off x="7760495" y="2284410"/>
            <a:ext cx="129676" cy="128341"/>
            <a:chOff x="5827643" y="2702278"/>
            <a:chExt cx="208722" cy="208722"/>
          </a:xfrm>
          <a:solidFill>
            <a:srgbClr val="00E0A3"/>
          </a:solidFill>
        </p:grpSpPr>
        <p:sp>
          <p:nvSpPr>
            <p:cNvPr id="243" name="Oval 242">
              <a:extLst>
                <a:ext uri="{FF2B5EF4-FFF2-40B4-BE49-F238E27FC236}">
                  <a16:creationId xmlns:a16="http://schemas.microsoft.com/office/drawing/2014/main" id="{91021338-CB82-914B-89CE-DC990716836E}"/>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4" name="Oval 243">
              <a:extLst>
                <a:ext uri="{FF2B5EF4-FFF2-40B4-BE49-F238E27FC236}">
                  <a16:creationId xmlns:a16="http://schemas.microsoft.com/office/drawing/2014/main" id="{FA3D10BA-7C33-7643-9B4F-BCEED5FC23AA}"/>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cxnSp>
        <p:nvCxnSpPr>
          <p:cNvPr id="264" name="Straight Connector 263">
            <a:extLst>
              <a:ext uri="{FF2B5EF4-FFF2-40B4-BE49-F238E27FC236}">
                <a16:creationId xmlns:a16="http://schemas.microsoft.com/office/drawing/2014/main" id="{30E598FF-4FC5-4744-B823-648C8480BAB2}"/>
              </a:ext>
            </a:extLst>
          </p:cNvPr>
          <p:cNvCxnSpPr>
            <a:cxnSpLocks/>
            <a:stCxn id="298" idx="0"/>
            <a:endCxn id="302" idx="1"/>
          </p:cNvCxnSpPr>
          <p:nvPr/>
        </p:nvCxnSpPr>
        <p:spPr>
          <a:xfrm flipH="1">
            <a:off x="8166219" y="2747980"/>
            <a:ext cx="511370" cy="988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A2515D07-415C-6C4B-93E7-B36377B26674}"/>
              </a:ext>
            </a:extLst>
          </p:cNvPr>
          <p:cNvCxnSpPr>
            <a:cxnSpLocks/>
            <a:stCxn id="288" idx="1"/>
            <a:endCxn id="300" idx="6"/>
          </p:cNvCxnSpPr>
          <p:nvPr/>
        </p:nvCxnSpPr>
        <p:spPr>
          <a:xfrm flipH="1">
            <a:off x="8339818" y="3109872"/>
            <a:ext cx="413566" cy="182114"/>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251058F5-391F-F946-A3ED-5C20F19B428C}"/>
              </a:ext>
            </a:extLst>
          </p:cNvPr>
          <p:cNvCxnSpPr>
            <a:cxnSpLocks/>
            <a:stCxn id="292" idx="1"/>
          </p:cNvCxnSpPr>
          <p:nvPr/>
        </p:nvCxnSpPr>
        <p:spPr>
          <a:xfrm flipH="1" flipV="1">
            <a:off x="8297290" y="3291987"/>
            <a:ext cx="438142" cy="126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55C162F-A72E-4442-8C02-1687C4937D5C}"/>
              </a:ext>
            </a:extLst>
          </p:cNvPr>
          <p:cNvCxnSpPr>
            <a:cxnSpLocks/>
            <a:stCxn id="286" idx="6"/>
            <a:endCxn id="284" idx="6"/>
          </p:cNvCxnSpPr>
          <p:nvPr/>
        </p:nvCxnSpPr>
        <p:spPr>
          <a:xfrm flipH="1">
            <a:off x="7855179" y="3155596"/>
            <a:ext cx="177482" cy="243986"/>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E55F65F-A971-B640-B430-4C48A94E39E5}"/>
              </a:ext>
            </a:extLst>
          </p:cNvPr>
          <p:cNvCxnSpPr>
            <a:cxnSpLocks/>
            <a:stCxn id="286" idx="2"/>
            <a:endCxn id="296" idx="2"/>
          </p:cNvCxnSpPr>
          <p:nvPr/>
        </p:nvCxnSpPr>
        <p:spPr>
          <a:xfrm flipH="1" flipV="1">
            <a:off x="7665507" y="3061536"/>
            <a:ext cx="315695" cy="940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C2A08C9-E702-C64C-B6AF-6E158011AF75}"/>
              </a:ext>
            </a:extLst>
          </p:cNvPr>
          <p:cNvCxnSpPr>
            <a:cxnSpLocks/>
            <a:stCxn id="296" idx="2"/>
            <a:endCxn id="294" idx="2"/>
          </p:cNvCxnSpPr>
          <p:nvPr/>
        </p:nvCxnSpPr>
        <p:spPr>
          <a:xfrm flipH="1" flipV="1">
            <a:off x="7148480" y="2925466"/>
            <a:ext cx="517027" cy="1360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CC69044-E1E8-C747-840F-87612624247C}"/>
              </a:ext>
            </a:extLst>
          </p:cNvPr>
          <p:cNvCxnSpPr>
            <a:cxnSpLocks/>
            <a:stCxn id="284" idx="5"/>
            <a:endCxn id="290" idx="7"/>
          </p:cNvCxnSpPr>
          <p:nvPr/>
        </p:nvCxnSpPr>
        <p:spPr>
          <a:xfrm flipH="1">
            <a:off x="7332102" y="3418522"/>
            <a:ext cx="515541" cy="127846"/>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BE6E1D3A-6691-3C4A-B7DF-A6F7CBF1C837}"/>
              </a:ext>
            </a:extLst>
          </p:cNvPr>
          <p:cNvCxnSpPr>
            <a:cxnSpLocks/>
            <a:stCxn id="302" idx="3"/>
            <a:endCxn id="286" idx="4"/>
          </p:cNvCxnSpPr>
          <p:nvPr/>
        </p:nvCxnSpPr>
        <p:spPr>
          <a:xfrm flipH="1">
            <a:off x="8006932" y="2884661"/>
            <a:ext cx="159287" cy="297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80918299-4F09-3A45-88A5-5290A7D9873D}"/>
              </a:ext>
            </a:extLst>
          </p:cNvPr>
          <p:cNvCxnSpPr>
            <a:cxnSpLocks/>
            <a:stCxn id="300" idx="2"/>
            <a:endCxn id="286" idx="4"/>
          </p:cNvCxnSpPr>
          <p:nvPr/>
        </p:nvCxnSpPr>
        <p:spPr>
          <a:xfrm flipH="1" flipV="1">
            <a:off x="8006932" y="3182381"/>
            <a:ext cx="281427" cy="109605"/>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FCAB91DC-20C4-E045-A57D-77648E07E49D}"/>
              </a:ext>
            </a:extLst>
          </p:cNvPr>
          <p:cNvGrpSpPr/>
          <p:nvPr/>
        </p:nvGrpSpPr>
        <p:grpSpPr>
          <a:xfrm>
            <a:off x="8115458" y="2801551"/>
            <a:ext cx="129676" cy="128341"/>
            <a:chOff x="5827643" y="2702278"/>
            <a:chExt cx="208722" cy="208722"/>
          </a:xfrm>
          <a:solidFill>
            <a:schemeClr val="bg1">
              <a:lumMod val="75000"/>
            </a:schemeClr>
          </a:solidFill>
        </p:grpSpPr>
        <p:sp>
          <p:nvSpPr>
            <p:cNvPr id="301" name="Oval 300">
              <a:extLst>
                <a:ext uri="{FF2B5EF4-FFF2-40B4-BE49-F238E27FC236}">
                  <a16:creationId xmlns:a16="http://schemas.microsoft.com/office/drawing/2014/main" id="{0E0236E8-03E0-C84B-AD90-2D8047DEC05C}"/>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02" name="Oval 301">
              <a:extLst>
                <a:ext uri="{FF2B5EF4-FFF2-40B4-BE49-F238E27FC236}">
                  <a16:creationId xmlns:a16="http://schemas.microsoft.com/office/drawing/2014/main" id="{A43258D8-5067-434C-9869-18B377F60499}"/>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4" name="Group 273">
            <a:extLst>
              <a:ext uri="{FF2B5EF4-FFF2-40B4-BE49-F238E27FC236}">
                <a16:creationId xmlns:a16="http://schemas.microsoft.com/office/drawing/2014/main" id="{56519C7A-3C1A-3448-A622-77A3129ABF42}"/>
              </a:ext>
            </a:extLst>
          </p:cNvPr>
          <p:cNvGrpSpPr/>
          <p:nvPr/>
        </p:nvGrpSpPr>
        <p:grpSpPr>
          <a:xfrm>
            <a:off x="8245134" y="3227816"/>
            <a:ext cx="129676" cy="128341"/>
            <a:chOff x="5827643" y="2702278"/>
            <a:chExt cx="208722" cy="208722"/>
          </a:xfrm>
          <a:solidFill>
            <a:srgbClr val="00E0A3"/>
          </a:solidFill>
        </p:grpSpPr>
        <p:sp>
          <p:nvSpPr>
            <p:cNvPr id="299" name="Oval 298">
              <a:extLst>
                <a:ext uri="{FF2B5EF4-FFF2-40B4-BE49-F238E27FC236}">
                  <a16:creationId xmlns:a16="http://schemas.microsoft.com/office/drawing/2014/main" id="{B6FCD6BC-9942-5648-929A-79DA066151EB}"/>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00" name="Oval 299">
              <a:extLst>
                <a:ext uri="{FF2B5EF4-FFF2-40B4-BE49-F238E27FC236}">
                  <a16:creationId xmlns:a16="http://schemas.microsoft.com/office/drawing/2014/main" id="{2A65EAC6-C978-B444-BA48-59D9672B7CB8}"/>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5" name="Group 274">
            <a:extLst>
              <a:ext uri="{FF2B5EF4-FFF2-40B4-BE49-F238E27FC236}">
                <a16:creationId xmlns:a16="http://schemas.microsoft.com/office/drawing/2014/main" id="{3694D38F-6098-864E-B0C5-31F4C86A8247}"/>
              </a:ext>
            </a:extLst>
          </p:cNvPr>
          <p:cNvGrpSpPr/>
          <p:nvPr/>
        </p:nvGrpSpPr>
        <p:grpSpPr>
          <a:xfrm>
            <a:off x="8608634" y="2710595"/>
            <a:ext cx="129676" cy="128341"/>
            <a:chOff x="5827643" y="2702278"/>
            <a:chExt cx="208722" cy="208722"/>
          </a:xfrm>
          <a:solidFill>
            <a:schemeClr val="bg1">
              <a:lumMod val="75000"/>
            </a:schemeClr>
          </a:solidFill>
        </p:grpSpPr>
        <p:sp>
          <p:nvSpPr>
            <p:cNvPr id="297" name="Oval 296">
              <a:extLst>
                <a:ext uri="{FF2B5EF4-FFF2-40B4-BE49-F238E27FC236}">
                  <a16:creationId xmlns:a16="http://schemas.microsoft.com/office/drawing/2014/main" id="{97C117F1-6677-6B4F-9411-4F2854B6A0FF}"/>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8" name="Oval 297">
              <a:extLst>
                <a:ext uri="{FF2B5EF4-FFF2-40B4-BE49-F238E27FC236}">
                  <a16:creationId xmlns:a16="http://schemas.microsoft.com/office/drawing/2014/main" id="{8904F1D4-2D52-224E-9234-8528F7DF4D47}"/>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6" name="Group 275">
            <a:extLst>
              <a:ext uri="{FF2B5EF4-FFF2-40B4-BE49-F238E27FC236}">
                <a16:creationId xmlns:a16="http://schemas.microsoft.com/office/drawing/2014/main" id="{9A4062B1-E7F3-6E48-999F-F570B3C231A7}"/>
              </a:ext>
            </a:extLst>
          </p:cNvPr>
          <p:cNvGrpSpPr/>
          <p:nvPr/>
        </p:nvGrpSpPr>
        <p:grpSpPr>
          <a:xfrm>
            <a:off x="7622282" y="2997366"/>
            <a:ext cx="129676" cy="128341"/>
            <a:chOff x="5827643" y="2702278"/>
            <a:chExt cx="208722" cy="208722"/>
          </a:xfrm>
          <a:solidFill>
            <a:schemeClr val="bg1">
              <a:lumMod val="75000"/>
            </a:schemeClr>
          </a:solidFill>
        </p:grpSpPr>
        <p:sp>
          <p:nvSpPr>
            <p:cNvPr id="295" name="Oval 294">
              <a:extLst>
                <a:ext uri="{FF2B5EF4-FFF2-40B4-BE49-F238E27FC236}">
                  <a16:creationId xmlns:a16="http://schemas.microsoft.com/office/drawing/2014/main" id="{84C8762E-D449-4B44-9ECD-92DA21793729}"/>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6" name="Oval 295">
              <a:extLst>
                <a:ext uri="{FF2B5EF4-FFF2-40B4-BE49-F238E27FC236}">
                  <a16:creationId xmlns:a16="http://schemas.microsoft.com/office/drawing/2014/main" id="{7FF94D47-677E-DF42-A62F-49E6951D140E}"/>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7" name="Group 276">
            <a:extLst>
              <a:ext uri="{FF2B5EF4-FFF2-40B4-BE49-F238E27FC236}">
                <a16:creationId xmlns:a16="http://schemas.microsoft.com/office/drawing/2014/main" id="{48F03DAB-09C5-204E-8D32-A9D1A642B025}"/>
              </a:ext>
            </a:extLst>
          </p:cNvPr>
          <p:cNvGrpSpPr/>
          <p:nvPr/>
        </p:nvGrpSpPr>
        <p:grpSpPr>
          <a:xfrm>
            <a:off x="7105255" y="2861296"/>
            <a:ext cx="129676" cy="128341"/>
            <a:chOff x="5827643" y="2702278"/>
            <a:chExt cx="208722" cy="208722"/>
          </a:xfrm>
          <a:solidFill>
            <a:schemeClr val="bg1">
              <a:lumMod val="75000"/>
            </a:schemeClr>
          </a:solidFill>
        </p:grpSpPr>
        <p:sp>
          <p:nvSpPr>
            <p:cNvPr id="293" name="Oval 292">
              <a:extLst>
                <a:ext uri="{FF2B5EF4-FFF2-40B4-BE49-F238E27FC236}">
                  <a16:creationId xmlns:a16="http://schemas.microsoft.com/office/drawing/2014/main" id="{36C66D43-2FEF-F44A-A526-58C366087DB2}"/>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4" name="Oval 293">
              <a:extLst>
                <a:ext uri="{FF2B5EF4-FFF2-40B4-BE49-F238E27FC236}">
                  <a16:creationId xmlns:a16="http://schemas.microsoft.com/office/drawing/2014/main" id="{31C10345-00BD-4F45-8ABF-34716C159EC7}"/>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8" name="Group 277">
            <a:extLst>
              <a:ext uri="{FF2B5EF4-FFF2-40B4-BE49-F238E27FC236}">
                <a16:creationId xmlns:a16="http://schemas.microsoft.com/office/drawing/2014/main" id="{FA6CA43F-0609-5749-9116-625C796AA879}"/>
              </a:ext>
            </a:extLst>
          </p:cNvPr>
          <p:cNvGrpSpPr/>
          <p:nvPr/>
        </p:nvGrpSpPr>
        <p:grpSpPr>
          <a:xfrm>
            <a:off x="8684671" y="3372797"/>
            <a:ext cx="129676" cy="128341"/>
            <a:chOff x="5827643" y="2702278"/>
            <a:chExt cx="208722" cy="208722"/>
          </a:xfrm>
          <a:solidFill>
            <a:schemeClr val="bg1">
              <a:lumMod val="75000"/>
            </a:schemeClr>
          </a:solidFill>
        </p:grpSpPr>
        <p:sp>
          <p:nvSpPr>
            <p:cNvPr id="291" name="Oval 290">
              <a:extLst>
                <a:ext uri="{FF2B5EF4-FFF2-40B4-BE49-F238E27FC236}">
                  <a16:creationId xmlns:a16="http://schemas.microsoft.com/office/drawing/2014/main" id="{E7193299-DA3C-334B-892B-F0A278C0A693}"/>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2" name="Oval 291">
              <a:extLst>
                <a:ext uri="{FF2B5EF4-FFF2-40B4-BE49-F238E27FC236}">
                  <a16:creationId xmlns:a16="http://schemas.microsoft.com/office/drawing/2014/main" id="{A8ED235F-3747-CF40-BB1F-771ABE72330C}"/>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79" name="Group 278">
            <a:extLst>
              <a:ext uri="{FF2B5EF4-FFF2-40B4-BE49-F238E27FC236}">
                <a16:creationId xmlns:a16="http://schemas.microsoft.com/office/drawing/2014/main" id="{C4D102F6-23C9-5C4B-A66F-6EFDFFC524A3}"/>
              </a:ext>
            </a:extLst>
          </p:cNvPr>
          <p:cNvGrpSpPr/>
          <p:nvPr/>
        </p:nvGrpSpPr>
        <p:grpSpPr>
          <a:xfrm>
            <a:off x="7244954" y="3501138"/>
            <a:ext cx="129676" cy="128341"/>
            <a:chOff x="5827643" y="2702278"/>
            <a:chExt cx="208722" cy="208722"/>
          </a:xfrm>
          <a:solidFill>
            <a:srgbClr val="00E0A3"/>
          </a:solidFill>
        </p:grpSpPr>
        <p:sp>
          <p:nvSpPr>
            <p:cNvPr id="289" name="Oval 288">
              <a:extLst>
                <a:ext uri="{FF2B5EF4-FFF2-40B4-BE49-F238E27FC236}">
                  <a16:creationId xmlns:a16="http://schemas.microsoft.com/office/drawing/2014/main" id="{8893E2A4-071B-9641-8F48-5DC9FDE62396}"/>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0" name="Oval 289">
              <a:extLst>
                <a:ext uri="{FF2B5EF4-FFF2-40B4-BE49-F238E27FC236}">
                  <a16:creationId xmlns:a16="http://schemas.microsoft.com/office/drawing/2014/main" id="{9D38FF2C-739E-394F-ADFF-2A98ABD19EFD}"/>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80" name="Group 279">
            <a:extLst>
              <a:ext uri="{FF2B5EF4-FFF2-40B4-BE49-F238E27FC236}">
                <a16:creationId xmlns:a16="http://schemas.microsoft.com/office/drawing/2014/main" id="{BC828EA6-0DD1-594B-9C68-965E71A14200}"/>
              </a:ext>
            </a:extLst>
          </p:cNvPr>
          <p:cNvGrpSpPr/>
          <p:nvPr/>
        </p:nvGrpSpPr>
        <p:grpSpPr>
          <a:xfrm>
            <a:off x="8702623" y="3064642"/>
            <a:ext cx="129676" cy="128341"/>
            <a:chOff x="5827643" y="2702278"/>
            <a:chExt cx="208722" cy="208722"/>
          </a:xfrm>
          <a:solidFill>
            <a:srgbClr val="00E0A3"/>
          </a:solidFill>
        </p:grpSpPr>
        <p:sp>
          <p:nvSpPr>
            <p:cNvPr id="287" name="Oval 286">
              <a:extLst>
                <a:ext uri="{FF2B5EF4-FFF2-40B4-BE49-F238E27FC236}">
                  <a16:creationId xmlns:a16="http://schemas.microsoft.com/office/drawing/2014/main" id="{BE4EC540-4055-8F4B-AC93-71AA0BCC02CF}"/>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8" name="Oval 287">
              <a:extLst>
                <a:ext uri="{FF2B5EF4-FFF2-40B4-BE49-F238E27FC236}">
                  <a16:creationId xmlns:a16="http://schemas.microsoft.com/office/drawing/2014/main" id="{D3334A4F-ED30-3B4C-ABDA-E6EC651FE9DA}"/>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81" name="Group 280">
            <a:extLst>
              <a:ext uri="{FF2B5EF4-FFF2-40B4-BE49-F238E27FC236}">
                <a16:creationId xmlns:a16="http://schemas.microsoft.com/office/drawing/2014/main" id="{8A7BF1BD-1B4A-7745-B9B2-113F619EF4D1}"/>
              </a:ext>
            </a:extLst>
          </p:cNvPr>
          <p:cNvGrpSpPr/>
          <p:nvPr/>
        </p:nvGrpSpPr>
        <p:grpSpPr>
          <a:xfrm>
            <a:off x="7937977" y="3091426"/>
            <a:ext cx="129676" cy="128341"/>
            <a:chOff x="5827643" y="2702278"/>
            <a:chExt cx="208722" cy="208722"/>
          </a:xfrm>
          <a:solidFill>
            <a:srgbClr val="00E0A3"/>
          </a:solidFill>
        </p:grpSpPr>
        <p:sp>
          <p:nvSpPr>
            <p:cNvPr id="285" name="Oval 284">
              <a:extLst>
                <a:ext uri="{FF2B5EF4-FFF2-40B4-BE49-F238E27FC236}">
                  <a16:creationId xmlns:a16="http://schemas.microsoft.com/office/drawing/2014/main" id="{16B2BF90-B2D1-7E47-BA75-A12BA22CED45}"/>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6" name="Oval 285">
              <a:extLst>
                <a:ext uri="{FF2B5EF4-FFF2-40B4-BE49-F238E27FC236}">
                  <a16:creationId xmlns:a16="http://schemas.microsoft.com/office/drawing/2014/main" id="{070C8F36-CECF-B641-937A-4B3AE7034E75}"/>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282" name="Group 281">
            <a:extLst>
              <a:ext uri="{FF2B5EF4-FFF2-40B4-BE49-F238E27FC236}">
                <a16:creationId xmlns:a16="http://schemas.microsoft.com/office/drawing/2014/main" id="{F003FD6C-8AC6-CB47-BAC9-102CD51DA60B}"/>
              </a:ext>
            </a:extLst>
          </p:cNvPr>
          <p:cNvGrpSpPr/>
          <p:nvPr/>
        </p:nvGrpSpPr>
        <p:grpSpPr>
          <a:xfrm>
            <a:off x="7760495" y="3335412"/>
            <a:ext cx="129676" cy="128341"/>
            <a:chOff x="5827643" y="2702278"/>
            <a:chExt cx="208722" cy="208722"/>
          </a:xfrm>
          <a:solidFill>
            <a:srgbClr val="00E0A3"/>
          </a:solidFill>
        </p:grpSpPr>
        <p:sp>
          <p:nvSpPr>
            <p:cNvPr id="283" name="Oval 282">
              <a:extLst>
                <a:ext uri="{FF2B5EF4-FFF2-40B4-BE49-F238E27FC236}">
                  <a16:creationId xmlns:a16="http://schemas.microsoft.com/office/drawing/2014/main" id="{16DC9BEC-8480-E648-8D70-51D84BECDB3C}"/>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4" name="Oval 283">
              <a:extLst>
                <a:ext uri="{FF2B5EF4-FFF2-40B4-BE49-F238E27FC236}">
                  <a16:creationId xmlns:a16="http://schemas.microsoft.com/office/drawing/2014/main" id="{ED0A1CDD-CF83-1843-8199-25FABB366A02}"/>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cxnSp>
        <p:nvCxnSpPr>
          <p:cNvPr id="304" name="Straight Connector 303">
            <a:extLst>
              <a:ext uri="{FF2B5EF4-FFF2-40B4-BE49-F238E27FC236}">
                <a16:creationId xmlns:a16="http://schemas.microsoft.com/office/drawing/2014/main" id="{6FDFB05D-8FE5-2448-90A0-09D61CCA2791}"/>
              </a:ext>
            </a:extLst>
          </p:cNvPr>
          <p:cNvCxnSpPr>
            <a:cxnSpLocks/>
            <a:stCxn id="338" idx="0"/>
            <a:endCxn id="342" idx="1"/>
          </p:cNvCxnSpPr>
          <p:nvPr/>
        </p:nvCxnSpPr>
        <p:spPr>
          <a:xfrm flipH="1">
            <a:off x="8166219" y="3798981"/>
            <a:ext cx="511370" cy="9880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20264FA7-883A-7043-A958-EB378619B87A}"/>
              </a:ext>
            </a:extLst>
          </p:cNvPr>
          <p:cNvCxnSpPr>
            <a:cxnSpLocks/>
            <a:stCxn id="328" idx="1"/>
            <a:endCxn id="340" idx="6"/>
          </p:cNvCxnSpPr>
          <p:nvPr/>
        </p:nvCxnSpPr>
        <p:spPr>
          <a:xfrm flipH="1">
            <a:off x="8339818" y="4160873"/>
            <a:ext cx="413566" cy="1821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66941621-6232-BE4F-BBE3-D4156035286F}"/>
              </a:ext>
            </a:extLst>
          </p:cNvPr>
          <p:cNvCxnSpPr>
            <a:cxnSpLocks/>
            <a:stCxn id="332" idx="1"/>
          </p:cNvCxnSpPr>
          <p:nvPr/>
        </p:nvCxnSpPr>
        <p:spPr>
          <a:xfrm flipH="1" flipV="1">
            <a:off x="8297290" y="4342988"/>
            <a:ext cx="438142" cy="1260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1EAE5121-FAE6-E442-9407-94E49C44F30C}"/>
              </a:ext>
            </a:extLst>
          </p:cNvPr>
          <p:cNvCxnSpPr>
            <a:cxnSpLocks/>
            <a:stCxn id="326" idx="6"/>
            <a:endCxn id="324" idx="6"/>
          </p:cNvCxnSpPr>
          <p:nvPr/>
        </p:nvCxnSpPr>
        <p:spPr>
          <a:xfrm flipH="1">
            <a:off x="7855179" y="4206597"/>
            <a:ext cx="177482" cy="243986"/>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CB184EF2-7DF5-3E42-9B10-C2413B10F4D8}"/>
              </a:ext>
            </a:extLst>
          </p:cNvPr>
          <p:cNvCxnSpPr>
            <a:cxnSpLocks/>
            <a:stCxn id="326" idx="2"/>
            <a:endCxn id="336" idx="2"/>
          </p:cNvCxnSpPr>
          <p:nvPr/>
        </p:nvCxnSpPr>
        <p:spPr>
          <a:xfrm flipH="1" flipV="1">
            <a:off x="7665507" y="4112537"/>
            <a:ext cx="315695" cy="94060"/>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189A701-A1E8-D443-BD93-5225AB4193B0}"/>
              </a:ext>
            </a:extLst>
          </p:cNvPr>
          <p:cNvCxnSpPr>
            <a:cxnSpLocks/>
            <a:stCxn id="336" idx="2"/>
            <a:endCxn id="334" idx="2"/>
          </p:cNvCxnSpPr>
          <p:nvPr/>
        </p:nvCxnSpPr>
        <p:spPr>
          <a:xfrm flipH="1" flipV="1">
            <a:off x="7148480" y="3976467"/>
            <a:ext cx="517027" cy="1360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9D436D15-CF3A-A94D-BCBE-04C7877B2645}"/>
              </a:ext>
            </a:extLst>
          </p:cNvPr>
          <p:cNvCxnSpPr>
            <a:cxnSpLocks/>
            <a:stCxn id="324" idx="5"/>
            <a:endCxn id="330" idx="7"/>
          </p:cNvCxnSpPr>
          <p:nvPr/>
        </p:nvCxnSpPr>
        <p:spPr>
          <a:xfrm flipH="1">
            <a:off x="7332102" y="4469523"/>
            <a:ext cx="515541" cy="12784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55CF7C2A-EC9C-814A-9C20-2299E25BFAEF}"/>
              </a:ext>
            </a:extLst>
          </p:cNvPr>
          <p:cNvCxnSpPr>
            <a:cxnSpLocks/>
            <a:stCxn id="342" idx="3"/>
            <a:endCxn id="326" idx="4"/>
          </p:cNvCxnSpPr>
          <p:nvPr/>
        </p:nvCxnSpPr>
        <p:spPr>
          <a:xfrm flipH="1">
            <a:off x="8006932" y="3935662"/>
            <a:ext cx="159287" cy="297720"/>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2C818941-4317-E544-9A75-290BCB0BFC6C}"/>
              </a:ext>
            </a:extLst>
          </p:cNvPr>
          <p:cNvCxnSpPr>
            <a:cxnSpLocks/>
            <a:stCxn id="340" idx="2"/>
            <a:endCxn id="326" idx="4"/>
          </p:cNvCxnSpPr>
          <p:nvPr/>
        </p:nvCxnSpPr>
        <p:spPr>
          <a:xfrm flipH="1" flipV="1">
            <a:off x="8006932" y="4233382"/>
            <a:ext cx="281427" cy="109605"/>
          </a:xfrm>
          <a:prstGeom prst="line">
            <a:avLst/>
          </a:prstGeom>
          <a:ln w="38100">
            <a:solidFill>
              <a:srgbClr val="00E0A3"/>
            </a:solidFill>
          </a:ln>
        </p:spPr>
        <p:style>
          <a:lnRef idx="1">
            <a:schemeClr val="accent1"/>
          </a:lnRef>
          <a:fillRef idx="0">
            <a:schemeClr val="accent1"/>
          </a:fillRef>
          <a:effectRef idx="0">
            <a:schemeClr val="accent1"/>
          </a:effectRef>
          <a:fontRef idx="minor">
            <a:schemeClr val="tx1"/>
          </a:fontRef>
        </p:style>
      </p:cxnSp>
      <p:grpSp>
        <p:nvGrpSpPr>
          <p:cNvPr id="313" name="Group 312">
            <a:extLst>
              <a:ext uri="{FF2B5EF4-FFF2-40B4-BE49-F238E27FC236}">
                <a16:creationId xmlns:a16="http://schemas.microsoft.com/office/drawing/2014/main" id="{0C3FBA78-67B7-B449-818D-0B69DD628548}"/>
              </a:ext>
            </a:extLst>
          </p:cNvPr>
          <p:cNvGrpSpPr/>
          <p:nvPr/>
        </p:nvGrpSpPr>
        <p:grpSpPr>
          <a:xfrm>
            <a:off x="8115458" y="3852552"/>
            <a:ext cx="129676" cy="128341"/>
            <a:chOff x="5827643" y="2702278"/>
            <a:chExt cx="208722" cy="208722"/>
          </a:xfrm>
          <a:solidFill>
            <a:schemeClr val="bg1">
              <a:lumMod val="75000"/>
            </a:schemeClr>
          </a:solidFill>
        </p:grpSpPr>
        <p:sp>
          <p:nvSpPr>
            <p:cNvPr id="341" name="Oval 340">
              <a:extLst>
                <a:ext uri="{FF2B5EF4-FFF2-40B4-BE49-F238E27FC236}">
                  <a16:creationId xmlns:a16="http://schemas.microsoft.com/office/drawing/2014/main" id="{7B972C8B-F361-B840-B834-736EAFE109DB}"/>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42" name="Oval 341">
              <a:extLst>
                <a:ext uri="{FF2B5EF4-FFF2-40B4-BE49-F238E27FC236}">
                  <a16:creationId xmlns:a16="http://schemas.microsoft.com/office/drawing/2014/main" id="{87D86CF4-6377-554C-918F-D7BDB11A35B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4" name="Group 313">
            <a:extLst>
              <a:ext uri="{FF2B5EF4-FFF2-40B4-BE49-F238E27FC236}">
                <a16:creationId xmlns:a16="http://schemas.microsoft.com/office/drawing/2014/main" id="{5F601D0B-1B92-1B4E-9BBF-2DAA8337CC31}"/>
              </a:ext>
            </a:extLst>
          </p:cNvPr>
          <p:cNvGrpSpPr/>
          <p:nvPr/>
        </p:nvGrpSpPr>
        <p:grpSpPr>
          <a:xfrm>
            <a:off x="8245134" y="4278817"/>
            <a:ext cx="129676" cy="128341"/>
            <a:chOff x="5827643" y="2702278"/>
            <a:chExt cx="208722" cy="208722"/>
          </a:xfrm>
          <a:solidFill>
            <a:schemeClr val="bg1">
              <a:lumMod val="75000"/>
            </a:schemeClr>
          </a:solidFill>
        </p:grpSpPr>
        <p:sp>
          <p:nvSpPr>
            <p:cNvPr id="339" name="Oval 338">
              <a:extLst>
                <a:ext uri="{FF2B5EF4-FFF2-40B4-BE49-F238E27FC236}">
                  <a16:creationId xmlns:a16="http://schemas.microsoft.com/office/drawing/2014/main" id="{A49756F8-78F3-AF47-A598-45D267ADD9CB}"/>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40" name="Oval 339">
              <a:extLst>
                <a:ext uri="{FF2B5EF4-FFF2-40B4-BE49-F238E27FC236}">
                  <a16:creationId xmlns:a16="http://schemas.microsoft.com/office/drawing/2014/main" id="{278B07BB-4907-2044-98E6-832131643E40}"/>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5" name="Group 314">
            <a:extLst>
              <a:ext uri="{FF2B5EF4-FFF2-40B4-BE49-F238E27FC236}">
                <a16:creationId xmlns:a16="http://schemas.microsoft.com/office/drawing/2014/main" id="{01BBEC62-4580-5A4E-97AD-6C18412609F0}"/>
              </a:ext>
            </a:extLst>
          </p:cNvPr>
          <p:cNvGrpSpPr/>
          <p:nvPr/>
        </p:nvGrpSpPr>
        <p:grpSpPr>
          <a:xfrm>
            <a:off x="8608634" y="3761596"/>
            <a:ext cx="129676" cy="128341"/>
            <a:chOff x="5827643" y="2702278"/>
            <a:chExt cx="208722" cy="208722"/>
          </a:xfrm>
          <a:solidFill>
            <a:schemeClr val="bg1">
              <a:lumMod val="75000"/>
            </a:schemeClr>
          </a:solidFill>
        </p:grpSpPr>
        <p:sp>
          <p:nvSpPr>
            <p:cNvPr id="337" name="Oval 336">
              <a:extLst>
                <a:ext uri="{FF2B5EF4-FFF2-40B4-BE49-F238E27FC236}">
                  <a16:creationId xmlns:a16="http://schemas.microsoft.com/office/drawing/2014/main" id="{DB52999B-EE55-2F4B-8FC7-692B23BA5A34}"/>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8" name="Oval 337">
              <a:extLst>
                <a:ext uri="{FF2B5EF4-FFF2-40B4-BE49-F238E27FC236}">
                  <a16:creationId xmlns:a16="http://schemas.microsoft.com/office/drawing/2014/main" id="{BF3E3819-3C99-5A44-A1C2-D13A55574330}"/>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6" name="Group 315">
            <a:extLst>
              <a:ext uri="{FF2B5EF4-FFF2-40B4-BE49-F238E27FC236}">
                <a16:creationId xmlns:a16="http://schemas.microsoft.com/office/drawing/2014/main" id="{B5F88A46-D4E4-1646-862C-0BA2E5D67C74}"/>
              </a:ext>
            </a:extLst>
          </p:cNvPr>
          <p:cNvGrpSpPr/>
          <p:nvPr/>
        </p:nvGrpSpPr>
        <p:grpSpPr>
          <a:xfrm>
            <a:off x="7622282" y="4048367"/>
            <a:ext cx="129676" cy="128341"/>
            <a:chOff x="5827643" y="2702278"/>
            <a:chExt cx="208722" cy="208722"/>
          </a:xfrm>
          <a:solidFill>
            <a:schemeClr val="bg1">
              <a:lumMod val="75000"/>
            </a:schemeClr>
          </a:solidFill>
        </p:grpSpPr>
        <p:sp>
          <p:nvSpPr>
            <p:cNvPr id="335" name="Oval 334">
              <a:extLst>
                <a:ext uri="{FF2B5EF4-FFF2-40B4-BE49-F238E27FC236}">
                  <a16:creationId xmlns:a16="http://schemas.microsoft.com/office/drawing/2014/main" id="{6E7BDACA-BCB6-4743-B50B-E39C2F2AAA33}"/>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6" name="Oval 335">
              <a:extLst>
                <a:ext uri="{FF2B5EF4-FFF2-40B4-BE49-F238E27FC236}">
                  <a16:creationId xmlns:a16="http://schemas.microsoft.com/office/drawing/2014/main" id="{A99D175E-B752-B441-B063-5E0DE50274D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7" name="Group 316">
            <a:extLst>
              <a:ext uri="{FF2B5EF4-FFF2-40B4-BE49-F238E27FC236}">
                <a16:creationId xmlns:a16="http://schemas.microsoft.com/office/drawing/2014/main" id="{8C7F8DDC-3D9A-5D46-9709-4775E3AA461D}"/>
              </a:ext>
            </a:extLst>
          </p:cNvPr>
          <p:cNvGrpSpPr/>
          <p:nvPr/>
        </p:nvGrpSpPr>
        <p:grpSpPr>
          <a:xfrm>
            <a:off x="7105255" y="3912297"/>
            <a:ext cx="129676" cy="128341"/>
            <a:chOff x="5827643" y="2702278"/>
            <a:chExt cx="208722" cy="208722"/>
          </a:xfrm>
          <a:solidFill>
            <a:schemeClr val="bg1">
              <a:lumMod val="75000"/>
            </a:schemeClr>
          </a:solidFill>
        </p:grpSpPr>
        <p:sp>
          <p:nvSpPr>
            <p:cNvPr id="333" name="Oval 332">
              <a:extLst>
                <a:ext uri="{FF2B5EF4-FFF2-40B4-BE49-F238E27FC236}">
                  <a16:creationId xmlns:a16="http://schemas.microsoft.com/office/drawing/2014/main" id="{DC88CD84-7A99-4B43-9F27-D101A528A905}"/>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4" name="Oval 333">
              <a:extLst>
                <a:ext uri="{FF2B5EF4-FFF2-40B4-BE49-F238E27FC236}">
                  <a16:creationId xmlns:a16="http://schemas.microsoft.com/office/drawing/2014/main" id="{8B91338B-07F8-744E-9D06-2906B22FD920}"/>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8" name="Group 317">
            <a:extLst>
              <a:ext uri="{FF2B5EF4-FFF2-40B4-BE49-F238E27FC236}">
                <a16:creationId xmlns:a16="http://schemas.microsoft.com/office/drawing/2014/main" id="{4A8871E3-5452-BF4B-8A96-7C9712702AB4}"/>
              </a:ext>
            </a:extLst>
          </p:cNvPr>
          <p:cNvGrpSpPr/>
          <p:nvPr/>
        </p:nvGrpSpPr>
        <p:grpSpPr>
          <a:xfrm>
            <a:off x="8684671" y="4423798"/>
            <a:ext cx="129676" cy="128341"/>
            <a:chOff x="5827643" y="2702278"/>
            <a:chExt cx="208722" cy="208722"/>
          </a:xfrm>
          <a:solidFill>
            <a:schemeClr val="bg1">
              <a:lumMod val="75000"/>
            </a:schemeClr>
          </a:solidFill>
        </p:grpSpPr>
        <p:sp>
          <p:nvSpPr>
            <p:cNvPr id="331" name="Oval 330">
              <a:extLst>
                <a:ext uri="{FF2B5EF4-FFF2-40B4-BE49-F238E27FC236}">
                  <a16:creationId xmlns:a16="http://schemas.microsoft.com/office/drawing/2014/main" id="{73B74759-5A5B-8249-9AF3-7CED9A93E1FD}"/>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2" name="Oval 331">
              <a:extLst>
                <a:ext uri="{FF2B5EF4-FFF2-40B4-BE49-F238E27FC236}">
                  <a16:creationId xmlns:a16="http://schemas.microsoft.com/office/drawing/2014/main" id="{5A670575-EAAC-364F-A8EE-219AD9C7AA55}"/>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19" name="Group 318">
            <a:extLst>
              <a:ext uri="{FF2B5EF4-FFF2-40B4-BE49-F238E27FC236}">
                <a16:creationId xmlns:a16="http://schemas.microsoft.com/office/drawing/2014/main" id="{5912F35F-834E-9942-821D-9C583422B76E}"/>
              </a:ext>
            </a:extLst>
          </p:cNvPr>
          <p:cNvGrpSpPr/>
          <p:nvPr/>
        </p:nvGrpSpPr>
        <p:grpSpPr>
          <a:xfrm>
            <a:off x="7244954" y="4552139"/>
            <a:ext cx="129676" cy="128341"/>
            <a:chOff x="5827643" y="2702278"/>
            <a:chExt cx="208722" cy="208722"/>
          </a:xfrm>
          <a:solidFill>
            <a:schemeClr val="bg1">
              <a:lumMod val="75000"/>
            </a:schemeClr>
          </a:solidFill>
        </p:grpSpPr>
        <p:sp>
          <p:nvSpPr>
            <p:cNvPr id="329" name="Oval 328">
              <a:extLst>
                <a:ext uri="{FF2B5EF4-FFF2-40B4-BE49-F238E27FC236}">
                  <a16:creationId xmlns:a16="http://schemas.microsoft.com/office/drawing/2014/main" id="{3F035BE4-F6B7-884A-BB9F-8A3834995C80}"/>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30" name="Oval 329">
              <a:extLst>
                <a:ext uri="{FF2B5EF4-FFF2-40B4-BE49-F238E27FC236}">
                  <a16:creationId xmlns:a16="http://schemas.microsoft.com/office/drawing/2014/main" id="{A2A08C3D-9B12-B54E-914B-94F1CD549678}"/>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20" name="Group 319">
            <a:extLst>
              <a:ext uri="{FF2B5EF4-FFF2-40B4-BE49-F238E27FC236}">
                <a16:creationId xmlns:a16="http://schemas.microsoft.com/office/drawing/2014/main" id="{116D9318-AFE7-8145-888B-56027D443ADB}"/>
              </a:ext>
            </a:extLst>
          </p:cNvPr>
          <p:cNvGrpSpPr/>
          <p:nvPr/>
        </p:nvGrpSpPr>
        <p:grpSpPr>
          <a:xfrm>
            <a:off x="8702623" y="4115643"/>
            <a:ext cx="129676" cy="128341"/>
            <a:chOff x="5827643" y="2702278"/>
            <a:chExt cx="208722" cy="208722"/>
          </a:xfrm>
          <a:solidFill>
            <a:schemeClr val="bg1">
              <a:lumMod val="75000"/>
            </a:schemeClr>
          </a:solidFill>
        </p:grpSpPr>
        <p:sp>
          <p:nvSpPr>
            <p:cNvPr id="327" name="Oval 326">
              <a:extLst>
                <a:ext uri="{FF2B5EF4-FFF2-40B4-BE49-F238E27FC236}">
                  <a16:creationId xmlns:a16="http://schemas.microsoft.com/office/drawing/2014/main" id="{EEF81006-2681-E545-8C43-B5B49F1B8AC1}"/>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28" name="Oval 327">
              <a:extLst>
                <a:ext uri="{FF2B5EF4-FFF2-40B4-BE49-F238E27FC236}">
                  <a16:creationId xmlns:a16="http://schemas.microsoft.com/office/drawing/2014/main" id="{B1F45A75-BCB4-9A47-AF88-2C0232C2A12F}"/>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21" name="Group 320">
            <a:extLst>
              <a:ext uri="{FF2B5EF4-FFF2-40B4-BE49-F238E27FC236}">
                <a16:creationId xmlns:a16="http://schemas.microsoft.com/office/drawing/2014/main" id="{C5885B12-4758-B844-B94E-D96DFDADFBE0}"/>
              </a:ext>
            </a:extLst>
          </p:cNvPr>
          <p:cNvGrpSpPr/>
          <p:nvPr/>
        </p:nvGrpSpPr>
        <p:grpSpPr>
          <a:xfrm>
            <a:off x="7937977" y="4142427"/>
            <a:ext cx="129676" cy="128341"/>
            <a:chOff x="5827643" y="2702278"/>
            <a:chExt cx="208722" cy="208722"/>
          </a:xfrm>
          <a:solidFill>
            <a:schemeClr val="bg1">
              <a:lumMod val="75000"/>
            </a:schemeClr>
          </a:solidFill>
        </p:grpSpPr>
        <p:sp>
          <p:nvSpPr>
            <p:cNvPr id="325" name="Oval 324">
              <a:extLst>
                <a:ext uri="{FF2B5EF4-FFF2-40B4-BE49-F238E27FC236}">
                  <a16:creationId xmlns:a16="http://schemas.microsoft.com/office/drawing/2014/main" id="{AD5F72A4-AD73-2948-B587-14C41DA448F7}"/>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26" name="Oval 325">
              <a:extLst>
                <a:ext uri="{FF2B5EF4-FFF2-40B4-BE49-F238E27FC236}">
                  <a16:creationId xmlns:a16="http://schemas.microsoft.com/office/drawing/2014/main" id="{F8C168DC-35FF-1A42-9527-20562A44C303}"/>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grpSp>
        <p:nvGrpSpPr>
          <p:cNvPr id="322" name="Group 321">
            <a:extLst>
              <a:ext uri="{FF2B5EF4-FFF2-40B4-BE49-F238E27FC236}">
                <a16:creationId xmlns:a16="http://schemas.microsoft.com/office/drawing/2014/main" id="{A44C50F2-8AD7-4A43-9D0D-D37198FD3F7B}"/>
              </a:ext>
            </a:extLst>
          </p:cNvPr>
          <p:cNvGrpSpPr/>
          <p:nvPr/>
        </p:nvGrpSpPr>
        <p:grpSpPr>
          <a:xfrm>
            <a:off x="7760495" y="4386413"/>
            <a:ext cx="129676" cy="128341"/>
            <a:chOff x="5827643" y="2702278"/>
            <a:chExt cx="208722" cy="208722"/>
          </a:xfrm>
          <a:solidFill>
            <a:schemeClr val="bg1">
              <a:lumMod val="75000"/>
            </a:schemeClr>
          </a:solidFill>
        </p:grpSpPr>
        <p:sp>
          <p:nvSpPr>
            <p:cNvPr id="323" name="Oval 322">
              <a:extLst>
                <a:ext uri="{FF2B5EF4-FFF2-40B4-BE49-F238E27FC236}">
                  <a16:creationId xmlns:a16="http://schemas.microsoft.com/office/drawing/2014/main" id="{24B1275B-0270-7945-A72C-D76CC30B3D48}"/>
                </a:ext>
              </a:extLst>
            </p:cNvPr>
            <p:cNvSpPr/>
            <p:nvPr/>
          </p:nvSpPr>
          <p:spPr>
            <a:xfrm>
              <a:off x="5827643" y="2702278"/>
              <a:ext cx="208722" cy="2087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24" name="Oval 323">
              <a:extLst>
                <a:ext uri="{FF2B5EF4-FFF2-40B4-BE49-F238E27FC236}">
                  <a16:creationId xmlns:a16="http://schemas.microsoft.com/office/drawing/2014/main" id="{76DD1065-232D-3141-9D1B-DBC776BF89CF}"/>
                </a:ext>
              </a:extLst>
            </p:cNvPr>
            <p:cNvSpPr/>
            <p:nvPr/>
          </p:nvSpPr>
          <p:spPr>
            <a:xfrm>
              <a:off x="5897217" y="2763078"/>
              <a:ext cx="82826" cy="87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343" name="TextBox 342">
            <a:extLst>
              <a:ext uri="{FF2B5EF4-FFF2-40B4-BE49-F238E27FC236}">
                <a16:creationId xmlns:a16="http://schemas.microsoft.com/office/drawing/2014/main" id="{75E10595-12C4-754C-8E63-B78ACB05ADE8}"/>
              </a:ext>
            </a:extLst>
          </p:cNvPr>
          <p:cNvSpPr txBox="1"/>
          <p:nvPr/>
        </p:nvSpPr>
        <p:spPr>
          <a:xfrm>
            <a:off x="6891631" y="2109104"/>
            <a:ext cx="617477" cy="230832"/>
          </a:xfrm>
          <a:prstGeom prst="rect">
            <a:avLst/>
          </a:prstGeom>
          <a:noFill/>
        </p:spPr>
        <p:txBody>
          <a:bodyPr wrap="none" rtlCol="0">
            <a:spAutoFit/>
          </a:bodyPr>
          <a:lstStyle/>
          <a:p>
            <a:r>
              <a:rPr lang="en-US" sz="900" dirty="0"/>
              <a:t>level = 2</a:t>
            </a:r>
          </a:p>
        </p:txBody>
      </p:sp>
      <p:cxnSp>
        <p:nvCxnSpPr>
          <p:cNvPr id="345" name="Straight Arrow Connector 344">
            <a:extLst>
              <a:ext uri="{FF2B5EF4-FFF2-40B4-BE49-F238E27FC236}">
                <a16:creationId xmlns:a16="http://schemas.microsoft.com/office/drawing/2014/main" id="{4BD13926-4EDD-AB40-91A2-7513FB1D7059}"/>
              </a:ext>
            </a:extLst>
          </p:cNvPr>
          <p:cNvCxnSpPr/>
          <p:nvPr/>
        </p:nvCxnSpPr>
        <p:spPr>
          <a:xfrm>
            <a:off x="7889142" y="772362"/>
            <a:ext cx="82798" cy="17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BBD8C454-A171-C745-8B27-1532A41AC416}"/>
              </a:ext>
            </a:extLst>
          </p:cNvPr>
          <p:cNvCxnSpPr/>
          <p:nvPr/>
        </p:nvCxnSpPr>
        <p:spPr>
          <a:xfrm>
            <a:off x="7869870" y="1790714"/>
            <a:ext cx="82798" cy="17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84FAB163-2D86-6C47-A04B-EECBC2A6F1AB}"/>
              </a:ext>
            </a:extLst>
          </p:cNvPr>
          <p:cNvCxnSpPr/>
          <p:nvPr/>
        </p:nvCxnSpPr>
        <p:spPr>
          <a:xfrm>
            <a:off x="8634249" y="2843173"/>
            <a:ext cx="82798" cy="17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5B34C9DD-5E22-7541-8B84-6584DA1705AF}"/>
              </a:ext>
            </a:extLst>
          </p:cNvPr>
          <p:cNvCxnSpPr/>
          <p:nvPr/>
        </p:nvCxnSpPr>
        <p:spPr>
          <a:xfrm>
            <a:off x="7116990" y="3271331"/>
            <a:ext cx="82798" cy="17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8D793C90-4931-7241-BA14-059AAC83011C}"/>
              </a:ext>
            </a:extLst>
          </p:cNvPr>
          <p:cNvCxnSpPr/>
          <p:nvPr/>
        </p:nvCxnSpPr>
        <p:spPr>
          <a:xfrm>
            <a:off x="7897751" y="3923042"/>
            <a:ext cx="82798" cy="17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0" name="Rounded Rectangle 349">
            <a:extLst>
              <a:ext uri="{FF2B5EF4-FFF2-40B4-BE49-F238E27FC236}">
                <a16:creationId xmlns:a16="http://schemas.microsoft.com/office/drawing/2014/main" id="{933FDED3-7FB0-A140-9069-400A416566BF}"/>
              </a:ext>
            </a:extLst>
          </p:cNvPr>
          <p:cNvSpPr/>
          <p:nvPr/>
        </p:nvSpPr>
        <p:spPr>
          <a:xfrm>
            <a:off x="6911009" y="495128"/>
            <a:ext cx="2054087" cy="106137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51" name="Rounded Rectangle 350">
            <a:extLst>
              <a:ext uri="{FF2B5EF4-FFF2-40B4-BE49-F238E27FC236}">
                <a16:creationId xmlns:a16="http://schemas.microsoft.com/office/drawing/2014/main" id="{FC973BA8-0DFC-9E40-80A4-84E7D7241D43}"/>
              </a:ext>
            </a:extLst>
          </p:cNvPr>
          <p:cNvSpPr/>
          <p:nvPr/>
        </p:nvSpPr>
        <p:spPr>
          <a:xfrm>
            <a:off x="6911009" y="1568509"/>
            <a:ext cx="2054087" cy="106137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52" name="Rounded Rectangle 351">
            <a:extLst>
              <a:ext uri="{FF2B5EF4-FFF2-40B4-BE49-F238E27FC236}">
                <a16:creationId xmlns:a16="http://schemas.microsoft.com/office/drawing/2014/main" id="{850E88B6-528B-8940-A8CC-4FDCA6A4E44F}"/>
              </a:ext>
            </a:extLst>
          </p:cNvPr>
          <p:cNvSpPr/>
          <p:nvPr/>
        </p:nvSpPr>
        <p:spPr>
          <a:xfrm>
            <a:off x="6911009" y="2641890"/>
            <a:ext cx="2054087" cy="106137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53" name="Rounded Rectangle 352">
            <a:extLst>
              <a:ext uri="{FF2B5EF4-FFF2-40B4-BE49-F238E27FC236}">
                <a16:creationId xmlns:a16="http://schemas.microsoft.com/office/drawing/2014/main" id="{B5005767-969E-5040-9F5E-B41FD67E7710}"/>
              </a:ext>
            </a:extLst>
          </p:cNvPr>
          <p:cNvSpPr/>
          <p:nvPr/>
        </p:nvSpPr>
        <p:spPr>
          <a:xfrm>
            <a:off x="6911009" y="3715270"/>
            <a:ext cx="2054087" cy="1061374"/>
          </a:xfrm>
          <a:prstGeom prst="round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355" name="Straight Connector 354">
            <a:extLst>
              <a:ext uri="{FF2B5EF4-FFF2-40B4-BE49-F238E27FC236}">
                <a16:creationId xmlns:a16="http://schemas.microsoft.com/office/drawing/2014/main" id="{AC85C7A9-1BF8-564E-ABCB-FC7DE88F6C0B}"/>
              </a:ext>
            </a:extLst>
          </p:cNvPr>
          <p:cNvCxnSpPr>
            <a:endCxn id="350" idx="1"/>
          </p:cNvCxnSpPr>
          <p:nvPr/>
        </p:nvCxnSpPr>
        <p:spPr>
          <a:xfrm flipV="1">
            <a:off x="4446104" y="1025815"/>
            <a:ext cx="2464905" cy="697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21018C51-B489-2146-9306-32EBD6E39A2E}"/>
              </a:ext>
            </a:extLst>
          </p:cNvPr>
          <p:cNvCxnSpPr>
            <a:cxnSpLocks/>
            <a:endCxn id="351" idx="1"/>
          </p:cNvCxnSpPr>
          <p:nvPr/>
        </p:nvCxnSpPr>
        <p:spPr>
          <a:xfrm flipV="1">
            <a:off x="5873492" y="2099196"/>
            <a:ext cx="1037517" cy="181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7A6D93A-CA75-EA45-825B-F14B8F8F355C}"/>
              </a:ext>
            </a:extLst>
          </p:cNvPr>
          <p:cNvCxnSpPr>
            <a:cxnSpLocks/>
            <a:endCxn id="352" idx="1"/>
          </p:cNvCxnSpPr>
          <p:nvPr/>
        </p:nvCxnSpPr>
        <p:spPr>
          <a:xfrm>
            <a:off x="5774086" y="3108566"/>
            <a:ext cx="1136923" cy="640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22DD3C1-B1FA-2D40-A3B9-63EF3D5E8494}"/>
              </a:ext>
            </a:extLst>
          </p:cNvPr>
          <p:cNvCxnSpPr>
            <a:cxnSpLocks/>
            <a:endCxn id="353" idx="1"/>
          </p:cNvCxnSpPr>
          <p:nvPr/>
        </p:nvCxnSpPr>
        <p:spPr>
          <a:xfrm>
            <a:off x="5599184" y="3897783"/>
            <a:ext cx="1311825" cy="3481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475303"/>
      </p:ext>
    </p:extLst>
  </p:cSld>
  <p:clrMapOvr>
    <a:masterClrMapping/>
  </p:clrMapOvr>
  <p:transition spd="med" advClick="0" advTm="10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Graph Repository – supported functions</a:t>
            </a:r>
          </a:p>
        </p:txBody>
      </p:sp>
      <p:sp>
        <p:nvSpPr>
          <p:cNvPr id="3" name="Content Placeholder 2"/>
          <p:cNvSpPr>
            <a:spLocks noGrp="1"/>
          </p:cNvSpPr>
          <p:nvPr>
            <p:ph idx="1"/>
          </p:nvPr>
        </p:nvSpPr>
        <p:spPr/>
        <p:txBody>
          <a:bodyPr>
            <a:noAutofit/>
          </a:bodyPr>
          <a:lstStyle/>
          <a:p>
            <a:r>
              <a:rPr lang="en-US" sz="1400" dirty="0"/>
              <a:t>The </a:t>
            </a:r>
            <a:r>
              <a:rPr lang="en-US" sz="1400" dirty="0" err="1"/>
              <a:t>GraphRepository</a:t>
            </a:r>
            <a:r>
              <a:rPr lang="en-US" sz="1400" dirty="0"/>
              <a:t> supports most of the OMRS </a:t>
            </a:r>
            <a:r>
              <a:rPr lang="en-US" sz="1400" dirty="0" err="1"/>
              <a:t>MetadataCollection</a:t>
            </a:r>
            <a:r>
              <a:rPr lang="en-US" sz="1400" dirty="0"/>
              <a:t> API, including:</a:t>
            </a:r>
          </a:p>
          <a:p>
            <a:pPr lvl="1"/>
            <a:r>
              <a:rPr lang="en-US" sz="1200" dirty="0"/>
              <a:t>Save and purge of reference copies</a:t>
            </a:r>
          </a:p>
          <a:p>
            <a:pPr lvl="1"/>
            <a:r>
              <a:rPr lang="en-US" sz="1200" dirty="0"/>
              <a:t>Use of entity proxies</a:t>
            </a:r>
          </a:p>
          <a:p>
            <a:pPr lvl="1"/>
            <a:r>
              <a:rPr lang="en-US" sz="1200" dirty="0"/>
              <a:t>Delete and restore as well as purge – delete is a soft, restorable delete; purge is permanent</a:t>
            </a:r>
          </a:p>
          <a:p>
            <a:pPr lvl="1"/>
            <a:r>
              <a:rPr lang="en-US" sz="1200" dirty="0"/>
              <a:t>Re-type of instances</a:t>
            </a:r>
          </a:p>
          <a:p>
            <a:pPr lvl="1"/>
            <a:r>
              <a:rPr lang="en-US" sz="1200" dirty="0"/>
              <a:t>Re-identify of instances</a:t>
            </a:r>
          </a:p>
          <a:p>
            <a:pPr lvl="1"/>
            <a:r>
              <a:rPr lang="en-US" sz="1200" dirty="0"/>
              <a:t>Re-home of instances</a:t>
            </a:r>
          </a:p>
          <a:p>
            <a:pPr lvl="1"/>
            <a:r>
              <a:rPr lang="en-US" sz="1200" dirty="0"/>
              <a:t>The four ‘graph queries’ – described on the previous slide</a:t>
            </a:r>
          </a:p>
          <a:p>
            <a:pPr lvl="1"/>
            <a:r>
              <a:rPr lang="en-US" sz="1200" dirty="0"/>
              <a:t>The ‘find’ methods – find..</a:t>
            </a:r>
            <a:r>
              <a:rPr lang="en-US" sz="1200" dirty="0" err="1"/>
              <a:t>ByProperty</a:t>
            </a:r>
            <a:r>
              <a:rPr lang="en-US" sz="1200" dirty="0"/>
              <a:t>, find..</a:t>
            </a:r>
            <a:r>
              <a:rPr lang="en-US" sz="1200" dirty="0" err="1"/>
              <a:t>ByPropertyValue</a:t>
            </a:r>
            <a:r>
              <a:rPr lang="en-US" sz="1200" dirty="0"/>
              <a:t>, </a:t>
            </a:r>
            <a:r>
              <a:rPr lang="en-US" sz="1200" dirty="0" err="1"/>
              <a:t>findEntityByClassification</a:t>
            </a:r>
            <a:endParaRPr lang="en-US" sz="1200" dirty="0"/>
          </a:p>
          <a:p>
            <a:r>
              <a:rPr lang="en-US" sz="1400" dirty="0"/>
              <a:t>The Graph Repository does not (yet) support:</a:t>
            </a:r>
          </a:p>
          <a:p>
            <a:pPr lvl="1"/>
            <a:r>
              <a:rPr lang="en-US" sz="1200" dirty="0"/>
              <a:t>Historic queries – find methods that specify an </a:t>
            </a:r>
            <a:r>
              <a:rPr lang="en-US" sz="1200" dirty="0" err="1"/>
              <a:t>asOfTime</a:t>
            </a:r>
            <a:r>
              <a:rPr lang="en-US" sz="1200" dirty="0"/>
              <a:t> parameter</a:t>
            </a:r>
          </a:p>
          <a:p>
            <a:pPr lvl="1"/>
            <a:r>
              <a:rPr lang="en-US" sz="1200" dirty="0"/>
              <a:t>Undo of previous instance updates</a:t>
            </a:r>
          </a:p>
        </p:txBody>
      </p:sp>
    </p:spTree>
    <p:extLst>
      <p:ext uri="{BB962C8B-B14F-4D97-AF65-F5344CB8AC3E}">
        <p14:creationId xmlns:p14="http://schemas.microsoft.com/office/powerpoint/2010/main" val="2216227345"/>
      </p:ext>
    </p:extLst>
  </p:cSld>
  <p:clrMapOvr>
    <a:masterClrMapping/>
  </p:clrMapOvr>
  <p:transition spd="med" advClick="0" advTm="10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Further Information</a:t>
            </a:r>
          </a:p>
        </p:txBody>
      </p:sp>
      <p:sp>
        <p:nvSpPr>
          <p:cNvPr id="4" name="Text Placeholder 3"/>
          <p:cNvSpPr>
            <a:spLocks noGrp="1"/>
          </p:cNvSpPr>
          <p:nvPr>
            <p:ph idx="1"/>
          </p:nvPr>
        </p:nvSpPr>
        <p:spPr>
          <a:xfrm>
            <a:off x="359200" y="1145219"/>
            <a:ext cx="8473100" cy="3423656"/>
          </a:xfrm>
        </p:spPr>
        <p:txBody>
          <a:bodyPr/>
          <a:lstStyle/>
          <a:p>
            <a:r>
              <a:rPr lang="en-GB" dirty="0"/>
              <a:t>Please visit us at Booth #53 on the 4</a:t>
            </a:r>
            <a:r>
              <a:rPr lang="en-GB" baseline="30000" dirty="0"/>
              <a:t>th</a:t>
            </a:r>
            <a:r>
              <a:rPr lang="en-GB" dirty="0"/>
              <a:t> floor</a:t>
            </a:r>
          </a:p>
          <a:p>
            <a:endParaRPr lang="en-GB" dirty="0"/>
          </a:p>
          <a:p>
            <a:r>
              <a:rPr lang="en-GB" dirty="0"/>
              <a:t>Project website:</a:t>
            </a:r>
          </a:p>
          <a:p>
            <a:r>
              <a:rPr lang="en-GB" dirty="0">
                <a:hlinkClick r:id="rId3"/>
              </a:rPr>
              <a:t>https://www.odpi.org/projects/egeria</a:t>
            </a:r>
            <a:endParaRPr lang="en-GB" dirty="0"/>
          </a:p>
          <a:p>
            <a:endParaRPr lang="en-GB" dirty="0"/>
          </a:p>
          <a:p>
            <a:r>
              <a:rPr lang="en-GB" dirty="0"/>
              <a:t>Open source repositories:</a:t>
            </a:r>
          </a:p>
          <a:p>
            <a:r>
              <a:rPr lang="en-GB" dirty="0">
                <a:hlinkClick r:id="rId4"/>
              </a:rPr>
              <a:t>http://github.com/odpi/egeria</a:t>
            </a:r>
            <a:endParaRPr lang="en-GB" dirty="0"/>
          </a:p>
          <a:p>
            <a:r>
              <a:rPr lang="en-US" dirty="0">
                <a:hlinkClick r:id="rId5"/>
              </a:rPr>
              <a:t>http://github.com/janusgraph/janusgraph</a:t>
            </a:r>
            <a:endParaRPr lang="en-US" dirty="0"/>
          </a:p>
        </p:txBody>
      </p:sp>
      <p:sp>
        <p:nvSpPr>
          <p:cNvPr id="9" name="Slide Number Placeholder 3">
            <a:extLst>
              <a:ext uri="{FF2B5EF4-FFF2-40B4-BE49-F238E27FC236}">
                <a16:creationId xmlns:a16="http://schemas.microsoft.com/office/drawing/2014/main" id="{FE968A6B-30EB-774A-95A1-1C75FE2CD488}"/>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33</a:t>
            </a:fld>
            <a:endParaRPr lang="en-US" sz="1000"/>
          </a:p>
        </p:txBody>
      </p:sp>
      <p:pic>
        <p:nvPicPr>
          <p:cNvPr id="5" name="Picture 4" descr="Screen Shot 2018-08-17 at 14.46.50.png">
            <a:extLst>
              <a:ext uri="{FF2B5EF4-FFF2-40B4-BE49-F238E27FC236}">
                <a16:creationId xmlns:a16="http://schemas.microsoft.com/office/drawing/2014/main" id="{FA4D51C6-E2E9-3445-8BDE-CBACF748C2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863" y="1481739"/>
            <a:ext cx="1395971" cy="616824"/>
          </a:xfrm>
          <a:prstGeom prst="rect">
            <a:avLst/>
          </a:prstGeom>
        </p:spPr>
      </p:pic>
      <p:pic>
        <p:nvPicPr>
          <p:cNvPr id="6" name="Picture 5">
            <a:extLst>
              <a:ext uri="{FF2B5EF4-FFF2-40B4-BE49-F238E27FC236}">
                <a16:creationId xmlns:a16="http://schemas.microsoft.com/office/drawing/2014/main" id="{56F43BC8-5A2C-114E-9CDC-D7D09425CC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7180" y="574625"/>
            <a:ext cx="1011335" cy="631748"/>
          </a:xfrm>
          <a:prstGeom prst="rect">
            <a:avLst/>
          </a:prstGeom>
        </p:spPr>
      </p:pic>
    </p:spTree>
    <p:extLst>
      <p:ext uri="{BB962C8B-B14F-4D97-AF65-F5344CB8AC3E}">
        <p14:creationId xmlns:p14="http://schemas.microsoft.com/office/powerpoint/2010/main" val="4178418487"/>
      </p:ext>
    </p:extLst>
  </p:cSld>
  <p:clrMapOvr>
    <a:masterClrMapping/>
  </p:clrMapOvr>
  <p:transition spd="med" advClick="0" advTm="10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Deployment Patterns</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34</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From large scale cloud services, on-premises local deployments to edge IoT devices</a:t>
            </a:r>
          </a:p>
        </p:txBody>
      </p:sp>
    </p:spTree>
    <p:extLst>
      <p:ext uri="{BB962C8B-B14F-4D97-AF65-F5344CB8AC3E}">
        <p14:creationId xmlns:p14="http://schemas.microsoft.com/office/powerpoint/2010/main" val="3727551280"/>
      </p:ext>
    </p:extLst>
  </p:cSld>
  <p:clrMapOvr>
    <a:masterClrMapping/>
  </p:clrMapOvr>
  <p:transition spd="med" advClick="0" advTm="10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a:xfrm>
            <a:off x="325859" y="215849"/>
            <a:ext cx="8520599" cy="430887"/>
          </a:xfr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GB" dirty="0">
                <a:latin typeface="Arial" charset="0"/>
                <a:ea typeface="MS PGothic" charset="0"/>
              </a:rPr>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783507331"/>
      </p:ext>
    </p:extLst>
  </p:cSld>
  <p:clrMapOvr>
    <a:masterClrMapping/>
  </p:clrMapOvr>
  <p:transition spd="med" advClick="0" advTm="10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a:xfrm>
            <a:off x="325859" y="215849"/>
            <a:ext cx="8520599" cy="430887"/>
          </a:xfr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GB" dirty="0">
                <a:latin typeface="Arial" charset="0"/>
                <a:ea typeface="MS PGothic" charset="0"/>
              </a:rPr>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360137114"/>
      </p:ext>
    </p:extLst>
  </p:cSld>
  <p:clrMapOvr>
    <a:masterClrMapping/>
  </p:clrMapOvr>
  <p:transition spd="med" advClick="0" advTm="10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D818E9-D485-804C-8F1F-EC3D8C86737D}"/>
              </a:ext>
            </a:extLst>
          </p:cNvPr>
          <p:cNvSpPr/>
          <p:nvPr/>
        </p:nvSpPr>
        <p:spPr>
          <a:xfrm>
            <a:off x="6004562" y="394638"/>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F6BEAA8-3086-EC4E-87C9-624D457D9AEC}"/>
              </a:ext>
            </a:extLst>
          </p:cNvPr>
          <p:cNvSpPr/>
          <p:nvPr/>
        </p:nvSpPr>
        <p:spPr>
          <a:xfrm>
            <a:off x="6949442" y="394639"/>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319D027-1044-1140-9B2A-110D57FF7A9A}"/>
              </a:ext>
            </a:extLst>
          </p:cNvPr>
          <p:cNvSpPr/>
          <p:nvPr/>
        </p:nvSpPr>
        <p:spPr>
          <a:xfrm>
            <a:off x="7892719" y="396242"/>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E9451DC-A1D9-5B4E-B1A6-E8B1C7CF1CB8}"/>
              </a:ext>
            </a:extLst>
          </p:cNvPr>
          <p:cNvSpPr/>
          <p:nvPr/>
        </p:nvSpPr>
        <p:spPr>
          <a:xfrm>
            <a:off x="5062889" y="394640"/>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AC4D13C-445C-F346-B70E-700C5F9AEDC1}"/>
              </a:ext>
            </a:extLst>
          </p:cNvPr>
          <p:cNvSpPr>
            <a:spLocks noGrp="1"/>
          </p:cNvSpPr>
          <p:nvPr>
            <p:ph type="title"/>
          </p:nvPr>
        </p:nvSpPr>
        <p:spPr/>
        <p:txBody>
          <a:bodyPr/>
          <a:lstStyle/>
          <a:p>
            <a:r>
              <a:rPr lang="en-US" dirty="0"/>
              <a:t>The OMAG Server Platform</a:t>
            </a:r>
          </a:p>
        </p:txBody>
      </p:sp>
      <p:sp>
        <p:nvSpPr>
          <p:cNvPr id="4" name="Slide Number Placeholder 3">
            <a:extLst>
              <a:ext uri="{FF2B5EF4-FFF2-40B4-BE49-F238E27FC236}">
                <a16:creationId xmlns:a16="http://schemas.microsoft.com/office/drawing/2014/main" id="{36C35CBA-A4DA-2448-B9D4-CC43B2B27D2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37</a:t>
            </a:fld>
            <a:endParaRPr lang="en-US" sz="1000"/>
          </a:p>
        </p:txBody>
      </p:sp>
      <p:sp>
        <p:nvSpPr>
          <p:cNvPr id="8" name="Rectangle 7">
            <a:extLst>
              <a:ext uri="{FF2B5EF4-FFF2-40B4-BE49-F238E27FC236}">
                <a16:creationId xmlns:a16="http://schemas.microsoft.com/office/drawing/2014/main" id="{2748ACB1-C7AC-534B-B4E2-0E02F4E8D5B3}"/>
              </a:ext>
            </a:extLst>
          </p:cNvPr>
          <p:cNvSpPr/>
          <p:nvPr/>
        </p:nvSpPr>
        <p:spPr>
          <a:xfrm>
            <a:off x="5101390" y="481263"/>
            <a:ext cx="721895" cy="242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83F1E56-4C90-7243-B811-AF58D600821C}"/>
              </a:ext>
            </a:extLst>
          </p:cNvPr>
          <p:cNvSpPr/>
          <p:nvPr/>
        </p:nvSpPr>
        <p:spPr>
          <a:xfrm>
            <a:off x="6044666" y="481263"/>
            <a:ext cx="721895" cy="241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1EE910C-226E-1841-A155-2FC6D4D2B992}"/>
              </a:ext>
            </a:extLst>
          </p:cNvPr>
          <p:cNvSpPr/>
          <p:nvPr/>
        </p:nvSpPr>
        <p:spPr>
          <a:xfrm>
            <a:off x="6987942" y="481264"/>
            <a:ext cx="721895" cy="241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73A22AE-9F08-1647-94FE-0DA3FBC36FC1}"/>
              </a:ext>
            </a:extLst>
          </p:cNvPr>
          <p:cNvSpPr/>
          <p:nvPr/>
        </p:nvSpPr>
        <p:spPr>
          <a:xfrm>
            <a:off x="7931217" y="481264"/>
            <a:ext cx="721895" cy="242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BA616EF-5536-8B44-B369-D54A25898D4F}"/>
              </a:ext>
            </a:extLst>
          </p:cNvPr>
          <p:cNvSpPr/>
          <p:nvPr/>
        </p:nvSpPr>
        <p:spPr>
          <a:xfrm>
            <a:off x="5101390" y="478067"/>
            <a:ext cx="721895" cy="242716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29" name="Rectangle 28">
            <a:extLst>
              <a:ext uri="{FF2B5EF4-FFF2-40B4-BE49-F238E27FC236}">
                <a16:creationId xmlns:a16="http://schemas.microsoft.com/office/drawing/2014/main" id="{71C05F24-510B-5748-A330-AC75D4B6E9AC}"/>
              </a:ext>
            </a:extLst>
          </p:cNvPr>
          <p:cNvSpPr/>
          <p:nvPr/>
        </p:nvSpPr>
        <p:spPr>
          <a:xfrm>
            <a:off x="6044666" y="478067"/>
            <a:ext cx="721895" cy="241593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0" name="Rectangle 29">
            <a:extLst>
              <a:ext uri="{FF2B5EF4-FFF2-40B4-BE49-F238E27FC236}">
                <a16:creationId xmlns:a16="http://schemas.microsoft.com/office/drawing/2014/main" id="{DCA2B5A7-06B9-6441-B94D-969D4D19D552}"/>
              </a:ext>
            </a:extLst>
          </p:cNvPr>
          <p:cNvSpPr/>
          <p:nvPr/>
        </p:nvSpPr>
        <p:spPr>
          <a:xfrm>
            <a:off x="6987942" y="478068"/>
            <a:ext cx="721895" cy="241594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1" name="Rectangle 30">
            <a:extLst>
              <a:ext uri="{FF2B5EF4-FFF2-40B4-BE49-F238E27FC236}">
                <a16:creationId xmlns:a16="http://schemas.microsoft.com/office/drawing/2014/main" id="{DD7692EF-40A7-1840-B5BB-67C324E7C967}"/>
              </a:ext>
            </a:extLst>
          </p:cNvPr>
          <p:cNvSpPr/>
          <p:nvPr/>
        </p:nvSpPr>
        <p:spPr>
          <a:xfrm>
            <a:off x="7931217" y="478068"/>
            <a:ext cx="721895" cy="242717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5" name="Rectangle 4">
            <a:extLst>
              <a:ext uri="{FF2B5EF4-FFF2-40B4-BE49-F238E27FC236}">
                <a16:creationId xmlns:a16="http://schemas.microsoft.com/office/drawing/2014/main" id="{E574673B-54EE-B049-AD94-0DD54DFBCAE0}"/>
              </a:ext>
            </a:extLst>
          </p:cNvPr>
          <p:cNvSpPr/>
          <p:nvPr/>
        </p:nvSpPr>
        <p:spPr>
          <a:xfrm>
            <a:off x="5101390" y="75638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6" name="Rectangle 5">
            <a:extLst>
              <a:ext uri="{FF2B5EF4-FFF2-40B4-BE49-F238E27FC236}">
                <a16:creationId xmlns:a16="http://schemas.microsoft.com/office/drawing/2014/main" id="{ED722832-469A-E545-9F19-FA72BD557DDE}"/>
              </a:ext>
            </a:extLst>
          </p:cNvPr>
          <p:cNvSpPr/>
          <p:nvPr/>
        </p:nvSpPr>
        <p:spPr>
          <a:xfrm>
            <a:off x="5101390" y="1312633"/>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7" name="Rectangle 6">
            <a:extLst>
              <a:ext uri="{FF2B5EF4-FFF2-40B4-BE49-F238E27FC236}">
                <a16:creationId xmlns:a16="http://schemas.microsoft.com/office/drawing/2014/main" id="{D7109037-A55C-1846-B2E4-FE4FFE246A8C}"/>
              </a:ext>
            </a:extLst>
          </p:cNvPr>
          <p:cNvSpPr/>
          <p:nvPr/>
        </p:nvSpPr>
        <p:spPr>
          <a:xfrm>
            <a:off x="5101390" y="187613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2" name="TextBox 31">
            <a:extLst>
              <a:ext uri="{FF2B5EF4-FFF2-40B4-BE49-F238E27FC236}">
                <a16:creationId xmlns:a16="http://schemas.microsoft.com/office/drawing/2014/main" id="{79D5D4EC-63CA-9445-B7F9-1E560F6B4336}"/>
              </a:ext>
            </a:extLst>
          </p:cNvPr>
          <p:cNvSpPr txBox="1"/>
          <p:nvPr/>
        </p:nvSpPr>
        <p:spPr>
          <a:xfrm>
            <a:off x="6437951" y="3306699"/>
            <a:ext cx="1099981" cy="307777"/>
          </a:xfrm>
          <a:prstGeom prst="rect">
            <a:avLst/>
          </a:prstGeom>
          <a:noFill/>
        </p:spPr>
        <p:txBody>
          <a:bodyPr wrap="none" rtlCol="0">
            <a:spAutoFit/>
          </a:bodyPr>
          <a:lstStyle/>
          <a:p>
            <a:r>
              <a:rPr lang="en-US" dirty="0"/>
              <a:t>Kubernetes</a:t>
            </a:r>
          </a:p>
        </p:txBody>
      </p:sp>
      <p:sp>
        <p:nvSpPr>
          <p:cNvPr id="35" name="Rectangle 34">
            <a:extLst>
              <a:ext uri="{FF2B5EF4-FFF2-40B4-BE49-F238E27FC236}">
                <a16:creationId xmlns:a16="http://schemas.microsoft.com/office/drawing/2014/main" id="{031E071D-0FE1-B94A-8809-41ECCFF62E92}"/>
              </a:ext>
            </a:extLst>
          </p:cNvPr>
          <p:cNvSpPr/>
          <p:nvPr/>
        </p:nvSpPr>
        <p:spPr>
          <a:xfrm>
            <a:off x="494356" y="1021133"/>
            <a:ext cx="1361977" cy="246829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6" name="Rectangle 35">
            <a:extLst>
              <a:ext uri="{FF2B5EF4-FFF2-40B4-BE49-F238E27FC236}">
                <a16:creationId xmlns:a16="http://schemas.microsoft.com/office/drawing/2014/main" id="{87F61476-2D0C-3D43-A4F5-C748E1F6ECB1}"/>
              </a:ext>
            </a:extLst>
          </p:cNvPr>
          <p:cNvSpPr/>
          <p:nvPr/>
        </p:nvSpPr>
        <p:spPr>
          <a:xfrm>
            <a:off x="584996" y="1359022"/>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37" name="Rectangle 36">
            <a:extLst>
              <a:ext uri="{FF2B5EF4-FFF2-40B4-BE49-F238E27FC236}">
                <a16:creationId xmlns:a16="http://schemas.microsoft.com/office/drawing/2014/main" id="{8121C3D2-8AFF-5243-9219-541AA234434C}"/>
              </a:ext>
            </a:extLst>
          </p:cNvPr>
          <p:cNvSpPr/>
          <p:nvPr/>
        </p:nvSpPr>
        <p:spPr>
          <a:xfrm>
            <a:off x="584996" y="1915274"/>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38" name="Rectangle 37">
            <a:extLst>
              <a:ext uri="{FF2B5EF4-FFF2-40B4-BE49-F238E27FC236}">
                <a16:creationId xmlns:a16="http://schemas.microsoft.com/office/drawing/2014/main" id="{85E1A42F-9915-FF43-AD1A-1F060007A3DD}"/>
              </a:ext>
            </a:extLst>
          </p:cNvPr>
          <p:cNvSpPr/>
          <p:nvPr/>
        </p:nvSpPr>
        <p:spPr>
          <a:xfrm>
            <a:off x="584996" y="2478772"/>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9" name="TextBox 38">
            <a:extLst>
              <a:ext uri="{FF2B5EF4-FFF2-40B4-BE49-F238E27FC236}">
                <a16:creationId xmlns:a16="http://schemas.microsoft.com/office/drawing/2014/main" id="{1533366E-4A72-9D4B-9A42-F6E077EBD019}"/>
              </a:ext>
            </a:extLst>
          </p:cNvPr>
          <p:cNvSpPr txBox="1"/>
          <p:nvPr/>
        </p:nvSpPr>
        <p:spPr>
          <a:xfrm>
            <a:off x="1953331" y="1008618"/>
            <a:ext cx="1119217" cy="307777"/>
          </a:xfrm>
          <a:prstGeom prst="rect">
            <a:avLst/>
          </a:prstGeom>
          <a:noFill/>
        </p:spPr>
        <p:txBody>
          <a:bodyPr wrap="none" rtlCol="0">
            <a:spAutoFit/>
          </a:bodyPr>
          <a:lstStyle/>
          <a:p>
            <a:r>
              <a:rPr lang="en-US" dirty="0"/>
              <a:t>Multi-tenant</a:t>
            </a:r>
          </a:p>
        </p:txBody>
      </p:sp>
      <p:sp>
        <p:nvSpPr>
          <p:cNvPr id="40" name="Rectangle 39">
            <a:extLst>
              <a:ext uri="{FF2B5EF4-FFF2-40B4-BE49-F238E27FC236}">
                <a16:creationId xmlns:a16="http://schemas.microsoft.com/office/drawing/2014/main" id="{34D57C87-5973-8943-B21F-A381A9EB6B1A}"/>
              </a:ext>
            </a:extLst>
          </p:cNvPr>
          <p:cNvSpPr/>
          <p:nvPr/>
        </p:nvSpPr>
        <p:spPr>
          <a:xfrm>
            <a:off x="3072548" y="3614476"/>
            <a:ext cx="1361977" cy="108025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41" name="Rectangle 40">
            <a:extLst>
              <a:ext uri="{FF2B5EF4-FFF2-40B4-BE49-F238E27FC236}">
                <a16:creationId xmlns:a16="http://schemas.microsoft.com/office/drawing/2014/main" id="{57F50A4D-4320-6641-BAAB-78BB6FC43AF7}"/>
              </a:ext>
            </a:extLst>
          </p:cNvPr>
          <p:cNvSpPr/>
          <p:nvPr/>
        </p:nvSpPr>
        <p:spPr>
          <a:xfrm>
            <a:off x="3161181" y="3763258"/>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42" name="TextBox 41">
            <a:extLst>
              <a:ext uri="{FF2B5EF4-FFF2-40B4-BE49-F238E27FC236}">
                <a16:creationId xmlns:a16="http://schemas.microsoft.com/office/drawing/2014/main" id="{454FE38B-5AAD-344B-9E8A-A5E08316DDE8}"/>
              </a:ext>
            </a:extLst>
          </p:cNvPr>
          <p:cNvSpPr txBox="1"/>
          <p:nvPr/>
        </p:nvSpPr>
        <p:spPr>
          <a:xfrm>
            <a:off x="4498340" y="4386955"/>
            <a:ext cx="603050" cy="307777"/>
          </a:xfrm>
          <a:prstGeom prst="rect">
            <a:avLst/>
          </a:prstGeom>
          <a:noFill/>
        </p:spPr>
        <p:txBody>
          <a:bodyPr wrap="none" rtlCol="0">
            <a:spAutoFit/>
          </a:bodyPr>
          <a:lstStyle/>
          <a:p>
            <a:r>
              <a:rPr lang="en-US" dirty="0"/>
              <a:t>Edge</a:t>
            </a:r>
          </a:p>
        </p:txBody>
      </p:sp>
    </p:spTree>
    <p:extLst>
      <p:ext uri="{BB962C8B-B14F-4D97-AF65-F5344CB8AC3E}">
        <p14:creationId xmlns:p14="http://schemas.microsoft.com/office/powerpoint/2010/main" val="725152758"/>
      </p:ext>
    </p:extLst>
  </p:cSld>
  <p:clrMapOvr>
    <a:masterClrMapping/>
  </p:clrMapOvr>
  <p:transition spd="med" advClick="0" advTm="10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 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38</a:t>
            </a:fld>
            <a:endParaRPr lang="en-US" sz="1000"/>
          </a:p>
        </p:txBody>
      </p:sp>
      <p:pic>
        <p:nvPicPr>
          <p:cNvPr id="7" name="Picture 6">
            <a:extLst>
              <a:ext uri="{FF2B5EF4-FFF2-40B4-BE49-F238E27FC236}">
                <a16:creationId xmlns:a16="http://schemas.microsoft.com/office/drawing/2014/main" id="{4AD758F8-F83C-0C42-BCF9-6DCE50EFD95A}"/>
              </a:ext>
            </a:extLst>
          </p:cNvPr>
          <p:cNvPicPr>
            <a:picLocks noChangeAspect="1"/>
          </p:cNvPicPr>
          <p:nvPr/>
        </p:nvPicPr>
        <p:blipFill>
          <a:blip r:embed="rId2"/>
          <a:stretch>
            <a:fillRect/>
          </a:stretch>
        </p:blipFill>
        <p:spPr>
          <a:xfrm>
            <a:off x="2260805" y="1159387"/>
            <a:ext cx="4838700" cy="3060700"/>
          </a:xfrm>
          <a:prstGeom prst="rect">
            <a:avLst/>
          </a:prstGeom>
        </p:spPr>
      </p:pic>
    </p:spTree>
    <p:extLst>
      <p:ext uri="{BB962C8B-B14F-4D97-AF65-F5344CB8AC3E}">
        <p14:creationId xmlns:p14="http://schemas.microsoft.com/office/powerpoint/2010/main" val="862529702"/>
      </p:ext>
    </p:extLst>
  </p:cSld>
  <p:clrMapOvr>
    <a:masterClrMapping/>
  </p:clrMapOvr>
  <p:transition spd="med" advClick="0" advTm="10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 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39</a:t>
            </a:fld>
            <a:endParaRPr lang="en-US" sz="1000"/>
          </a:p>
        </p:txBody>
      </p:sp>
      <p:pic>
        <p:nvPicPr>
          <p:cNvPr id="5" name="Picture 4">
            <a:extLst>
              <a:ext uri="{FF2B5EF4-FFF2-40B4-BE49-F238E27FC236}">
                <a16:creationId xmlns:a16="http://schemas.microsoft.com/office/drawing/2014/main" id="{8224CC06-5207-A643-8952-ACB292AEF2C2}"/>
              </a:ext>
            </a:extLst>
          </p:cNvPr>
          <p:cNvPicPr>
            <a:picLocks noChangeAspect="1"/>
          </p:cNvPicPr>
          <p:nvPr/>
        </p:nvPicPr>
        <p:blipFill>
          <a:blip r:embed="rId2"/>
          <a:stretch>
            <a:fillRect/>
          </a:stretch>
        </p:blipFill>
        <p:spPr>
          <a:xfrm>
            <a:off x="933450" y="1438787"/>
            <a:ext cx="6667500" cy="2501900"/>
          </a:xfrm>
          <a:prstGeom prst="rect">
            <a:avLst/>
          </a:prstGeom>
        </p:spPr>
      </p:pic>
    </p:spTree>
    <p:extLst>
      <p:ext uri="{BB962C8B-B14F-4D97-AF65-F5344CB8AC3E}">
        <p14:creationId xmlns:p14="http://schemas.microsoft.com/office/powerpoint/2010/main" val="3867731935"/>
      </p:ext>
    </p:extLst>
  </p:cSld>
  <p:clrMapOvr>
    <a:masterClrMapping/>
  </p:clrMapOvr>
  <p:transition spd="med" advClick="0" advTm="10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894-E56B-7B47-B000-8DCFE302C31D}"/>
              </a:ext>
            </a:extLst>
          </p:cNvPr>
          <p:cNvSpPr>
            <a:spLocks noGrp="1"/>
          </p:cNvSpPr>
          <p:nvPr>
            <p:ph type="title"/>
          </p:nvPr>
        </p:nvSpPr>
        <p:spPr/>
        <p:txBody>
          <a:bodyPr/>
          <a:lstStyle/>
          <a:p>
            <a:r>
              <a:rPr lang="en-US" dirty="0"/>
              <a:t>Using a metadata repository to describe data</a:t>
            </a:r>
          </a:p>
        </p:txBody>
      </p:sp>
      <p:sp>
        <p:nvSpPr>
          <p:cNvPr id="3" name="Slide Number Placeholder 2">
            <a:extLst>
              <a:ext uri="{FF2B5EF4-FFF2-40B4-BE49-F238E27FC236}">
                <a16:creationId xmlns:a16="http://schemas.microsoft.com/office/drawing/2014/main" id="{0A1EED74-0E9F-294B-985B-2ECEA141F5F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pic>
        <p:nvPicPr>
          <p:cNvPr id="1030" name="Picture 6" descr="Image result for tortoise no shell">
            <a:hlinkClick r:id="rId2"/>
            <a:extLst>
              <a:ext uri="{FF2B5EF4-FFF2-40B4-BE49-F238E27FC236}">
                <a16:creationId xmlns:a16="http://schemas.microsoft.com/office/drawing/2014/main" id="{725E6F53-0AE9-2F48-ACE4-480CA5EB0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42" y="1738029"/>
            <a:ext cx="1460500" cy="2222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196">
            <a:extLst>
              <a:ext uri="{FF2B5EF4-FFF2-40B4-BE49-F238E27FC236}">
                <a16:creationId xmlns:a16="http://schemas.microsoft.com/office/drawing/2014/main" id="{F63B1C14-AC55-AD40-90A3-93268E704BA9}"/>
              </a:ext>
            </a:extLst>
          </p:cNvPr>
          <p:cNvCxnSpPr>
            <a:stCxn id="118" idx="2"/>
            <a:endCxn id="129"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 name="Can 7">
            <a:extLst>
              <a:ext uri="{FF2B5EF4-FFF2-40B4-BE49-F238E27FC236}">
                <a16:creationId xmlns:a16="http://schemas.microsoft.com/office/drawing/2014/main" id="{B7C91CD3-150E-9046-B44C-5F49CEF0E0DA}"/>
              </a:ext>
            </a:extLst>
          </p:cNvPr>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Can 8">
            <a:extLst>
              <a:ext uri="{FF2B5EF4-FFF2-40B4-BE49-F238E27FC236}">
                <a16:creationId xmlns:a16="http://schemas.microsoft.com/office/drawing/2014/main" id="{D4577C59-69FF-7342-829B-896EBC3E241A}"/>
              </a:ext>
            </a:extLst>
          </p:cNvPr>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Can 9">
            <a:extLst>
              <a:ext uri="{FF2B5EF4-FFF2-40B4-BE49-F238E27FC236}">
                <a16:creationId xmlns:a16="http://schemas.microsoft.com/office/drawing/2014/main" id="{4121F635-D8FB-8B4A-A93D-15645B21DB03}"/>
              </a:ext>
            </a:extLst>
          </p:cNvPr>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 name="Straight Arrow Connector 199">
            <a:extLst>
              <a:ext uri="{FF2B5EF4-FFF2-40B4-BE49-F238E27FC236}">
                <a16:creationId xmlns:a16="http://schemas.microsoft.com/office/drawing/2014/main" id="{6C23161E-63F6-6E43-B573-E328EC53DFB5}"/>
              </a:ext>
            </a:extLst>
          </p:cNvPr>
          <p:cNvCxnSpPr>
            <a:endCxn id="10"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Arrow Connector 196">
            <a:extLst>
              <a:ext uri="{FF2B5EF4-FFF2-40B4-BE49-F238E27FC236}">
                <a16:creationId xmlns:a16="http://schemas.microsoft.com/office/drawing/2014/main" id="{E565D900-F55B-E941-A161-22200AC491CC}"/>
              </a:ext>
            </a:extLst>
          </p:cNvPr>
          <p:cNvCxnSpPr>
            <a:stCxn id="53" idx="2"/>
            <a:endCxn id="9"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Can 12">
            <a:extLst>
              <a:ext uri="{FF2B5EF4-FFF2-40B4-BE49-F238E27FC236}">
                <a16:creationId xmlns:a16="http://schemas.microsoft.com/office/drawing/2014/main" id="{662A0EB6-5FB3-9245-9B66-0653A1019311}"/>
              </a:ext>
            </a:extLst>
          </p:cNvPr>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 name="Straight Arrow Connector 199">
            <a:extLst>
              <a:ext uri="{FF2B5EF4-FFF2-40B4-BE49-F238E27FC236}">
                <a16:creationId xmlns:a16="http://schemas.microsoft.com/office/drawing/2014/main" id="{27319729-9E30-F240-91C2-78F6933E5210}"/>
              </a:ext>
            </a:extLst>
          </p:cNvPr>
          <p:cNvCxnSpPr>
            <a:stCxn id="53" idx="2"/>
            <a:endCxn id="13"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9">
            <a:extLst>
              <a:ext uri="{FF2B5EF4-FFF2-40B4-BE49-F238E27FC236}">
                <a16:creationId xmlns:a16="http://schemas.microsoft.com/office/drawing/2014/main" id="{B28BA1EF-C1DD-EF42-8620-FFA8ACB292BE}"/>
              </a:ext>
            </a:extLst>
          </p:cNvPr>
          <p:cNvCxnSpPr>
            <a:endCxn id="8"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a:extLst>
              <a:ext uri="{FF2B5EF4-FFF2-40B4-BE49-F238E27FC236}">
                <a16:creationId xmlns:a16="http://schemas.microsoft.com/office/drawing/2014/main" id="{7E009483-E97B-D84D-ADF7-41AE87292A33}"/>
              </a:ext>
            </a:extLst>
          </p:cNvPr>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Can 47">
            <a:extLst>
              <a:ext uri="{FF2B5EF4-FFF2-40B4-BE49-F238E27FC236}">
                <a16:creationId xmlns:a16="http://schemas.microsoft.com/office/drawing/2014/main" id="{9ED7E71E-42B5-9241-BBE2-557A49CA30F4}"/>
              </a:ext>
            </a:extLst>
          </p:cNvPr>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9" name="Straight Arrow Connector 196">
            <a:extLst>
              <a:ext uri="{FF2B5EF4-FFF2-40B4-BE49-F238E27FC236}">
                <a16:creationId xmlns:a16="http://schemas.microsoft.com/office/drawing/2014/main" id="{8EDA2CCC-FE80-7046-8F1F-6BCA25C88376}"/>
              </a:ext>
            </a:extLst>
          </p:cNvPr>
          <p:cNvCxnSpPr>
            <a:stCxn id="53" idx="2"/>
            <a:endCxn id="48"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a:extLst>
              <a:ext uri="{FF2B5EF4-FFF2-40B4-BE49-F238E27FC236}">
                <a16:creationId xmlns:a16="http://schemas.microsoft.com/office/drawing/2014/main" id="{3E6D11E6-F237-664F-8E10-B1F7723B037B}"/>
              </a:ext>
            </a:extLst>
          </p:cNvPr>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1" name="Straight Arrow Connector 199">
            <a:extLst>
              <a:ext uri="{FF2B5EF4-FFF2-40B4-BE49-F238E27FC236}">
                <a16:creationId xmlns:a16="http://schemas.microsoft.com/office/drawing/2014/main" id="{C57D7C5F-07AD-9B4E-A822-B8BB88396F17}"/>
              </a:ext>
            </a:extLst>
          </p:cNvPr>
          <p:cNvCxnSpPr>
            <a:endCxn id="50"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2" name="Straight Arrow Connector 196">
            <a:extLst>
              <a:ext uri="{FF2B5EF4-FFF2-40B4-BE49-F238E27FC236}">
                <a16:creationId xmlns:a16="http://schemas.microsoft.com/office/drawing/2014/main" id="{9084C136-B5FE-A64F-8C9A-22D5F26D509E}"/>
              </a:ext>
            </a:extLst>
          </p:cNvPr>
          <p:cNvCxnSpPr>
            <a:stCxn id="53" idx="2"/>
            <a:endCxn id="47"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BD4D469E-184B-8D4D-9A62-D7D99CBB7F7E}"/>
              </a:ext>
            </a:extLst>
          </p:cNvPr>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EC22CF59-2658-8747-A418-9E37F18C27A5}"/>
              </a:ext>
            </a:extLst>
          </p:cNvPr>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a:extLst>
              <a:ext uri="{FF2B5EF4-FFF2-40B4-BE49-F238E27FC236}">
                <a16:creationId xmlns:a16="http://schemas.microsoft.com/office/drawing/2014/main" id="{95D10F3D-2E90-3A4D-A4AC-048BF1077411}"/>
              </a:ext>
            </a:extLst>
          </p:cNvPr>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AE4E712-D623-FE46-8FC8-5FEDA569D430}"/>
              </a:ext>
            </a:extLst>
          </p:cNvPr>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Round Diagonal Corner Rectangle 56">
            <a:extLst>
              <a:ext uri="{FF2B5EF4-FFF2-40B4-BE49-F238E27FC236}">
                <a16:creationId xmlns:a16="http://schemas.microsoft.com/office/drawing/2014/main" id="{83FE983F-480A-FD49-A639-761A9E9E1D22}"/>
              </a:ext>
            </a:extLst>
          </p:cNvPr>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58" name="Cross 57">
            <a:extLst>
              <a:ext uri="{FF2B5EF4-FFF2-40B4-BE49-F238E27FC236}">
                <a16:creationId xmlns:a16="http://schemas.microsoft.com/office/drawing/2014/main" id="{FF4FE3BF-902E-B748-8FAD-F712629EFD8D}"/>
              </a:ext>
            </a:extLst>
          </p:cNvPr>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59" name="Group 4">
            <a:extLst>
              <a:ext uri="{FF2B5EF4-FFF2-40B4-BE49-F238E27FC236}">
                <a16:creationId xmlns:a16="http://schemas.microsoft.com/office/drawing/2014/main" id="{9F7D5785-8041-AD45-A908-B83091A4DF37}"/>
              </a:ext>
            </a:extLst>
          </p:cNvPr>
          <p:cNvGrpSpPr>
            <a:grpSpLocks/>
          </p:cNvGrpSpPr>
          <p:nvPr/>
        </p:nvGrpSpPr>
        <p:grpSpPr bwMode="auto">
          <a:xfrm>
            <a:off x="4421559" y="1712090"/>
            <a:ext cx="42863" cy="79375"/>
            <a:chOff x="603250" y="4737100"/>
            <a:chExt cx="355600" cy="654050"/>
          </a:xfrm>
        </p:grpSpPr>
        <p:sp>
          <p:nvSpPr>
            <p:cNvPr id="60" name="Delay 59">
              <a:extLst>
                <a:ext uri="{FF2B5EF4-FFF2-40B4-BE49-F238E27FC236}">
                  <a16:creationId xmlns:a16="http://schemas.microsoft.com/office/drawing/2014/main" id="{DCD3EFA1-CC29-004E-B3E0-20EABA21C0F3}"/>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1" name="Oval 60">
              <a:extLst>
                <a:ext uri="{FF2B5EF4-FFF2-40B4-BE49-F238E27FC236}">
                  <a16:creationId xmlns:a16="http://schemas.microsoft.com/office/drawing/2014/main" id="{A0F4D7A2-E89B-E143-A89B-7F1748171DAC}"/>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2" name="Group 4">
            <a:extLst>
              <a:ext uri="{FF2B5EF4-FFF2-40B4-BE49-F238E27FC236}">
                <a16:creationId xmlns:a16="http://schemas.microsoft.com/office/drawing/2014/main" id="{E2227526-7135-8A42-A6AF-44E378EA8A85}"/>
              </a:ext>
            </a:extLst>
          </p:cNvPr>
          <p:cNvGrpSpPr>
            <a:grpSpLocks/>
          </p:cNvGrpSpPr>
          <p:nvPr/>
        </p:nvGrpSpPr>
        <p:grpSpPr bwMode="auto">
          <a:xfrm>
            <a:off x="4454839" y="1458062"/>
            <a:ext cx="44450" cy="85725"/>
            <a:chOff x="603250" y="4737100"/>
            <a:chExt cx="355600" cy="654050"/>
          </a:xfrm>
        </p:grpSpPr>
        <p:sp>
          <p:nvSpPr>
            <p:cNvPr id="63" name="Delay 62">
              <a:extLst>
                <a:ext uri="{FF2B5EF4-FFF2-40B4-BE49-F238E27FC236}">
                  <a16:creationId xmlns:a16="http://schemas.microsoft.com/office/drawing/2014/main" id="{FC05E831-94EA-1B4B-9D65-DB5074797F88}"/>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4" name="Oval 63">
              <a:extLst>
                <a:ext uri="{FF2B5EF4-FFF2-40B4-BE49-F238E27FC236}">
                  <a16:creationId xmlns:a16="http://schemas.microsoft.com/office/drawing/2014/main" id="{ACAC2FD8-F854-4E45-9476-C602813414C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65" name="Straight Connector 64">
            <a:extLst>
              <a:ext uri="{FF2B5EF4-FFF2-40B4-BE49-F238E27FC236}">
                <a16:creationId xmlns:a16="http://schemas.microsoft.com/office/drawing/2014/main" id="{A82A13B5-C050-004D-8A59-6249A821CC7E}"/>
              </a:ext>
            </a:extLst>
          </p:cNvPr>
          <p:cNvCxnSpPr>
            <a:stCxn id="63" idx="2"/>
            <a:endCxn id="57"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5D3F6163-1C78-4F44-A2A7-D54110F1DA18}"/>
              </a:ext>
            </a:extLst>
          </p:cNvPr>
          <p:cNvCxnSpPr>
            <a:stCxn id="58" idx="0"/>
            <a:endCxn id="57"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C7395179-FF7C-8A45-9E7D-1EB5D3DE2029}"/>
              </a:ext>
            </a:extLst>
          </p:cNvPr>
          <p:cNvCxnSpPr>
            <a:stCxn id="58" idx="2"/>
            <a:endCxn id="60"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A6CB6703-164F-1842-A698-037249F89FAE}"/>
              </a:ext>
            </a:extLst>
          </p:cNvPr>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69" name="Rectangle 68">
            <a:extLst>
              <a:ext uri="{FF2B5EF4-FFF2-40B4-BE49-F238E27FC236}">
                <a16:creationId xmlns:a16="http://schemas.microsoft.com/office/drawing/2014/main" id="{8C5C18A8-5A3B-264F-96F8-B8EEBB09EAA9}"/>
              </a:ext>
            </a:extLst>
          </p:cNvPr>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0" name="Rectangle 69">
            <a:extLst>
              <a:ext uri="{FF2B5EF4-FFF2-40B4-BE49-F238E27FC236}">
                <a16:creationId xmlns:a16="http://schemas.microsoft.com/office/drawing/2014/main" id="{6F091A21-557E-FD43-A981-B4BFCE2971D2}"/>
              </a:ext>
            </a:extLst>
          </p:cNvPr>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1" name="Rectangle 70">
            <a:extLst>
              <a:ext uri="{FF2B5EF4-FFF2-40B4-BE49-F238E27FC236}">
                <a16:creationId xmlns:a16="http://schemas.microsoft.com/office/drawing/2014/main" id="{64FB6D30-5386-504C-8C2D-51D6F2F55DBF}"/>
              </a:ext>
            </a:extLst>
          </p:cNvPr>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Rectangle 71">
            <a:extLst>
              <a:ext uri="{FF2B5EF4-FFF2-40B4-BE49-F238E27FC236}">
                <a16:creationId xmlns:a16="http://schemas.microsoft.com/office/drawing/2014/main" id="{FA957AD5-B9B4-C443-AB77-5852E8B7A9A7}"/>
              </a:ext>
            </a:extLst>
          </p:cNvPr>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3" name="Rectangle 72">
            <a:extLst>
              <a:ext uri="{FF2B5EF4-FFF2-40B4-BE49-F238E27FC236}">
                <a16:creationId xmlns:a16="http://schemas.microsoft.com/office/drawing/2014/main" id="{8A24B49B-C9AA-E046-96BE-AC5DEDAAB960}"/>
              </a:ext>
            </a:extLst>
          </p:cNvPr>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74" name="Group 193">
            <a:extLst>
              <a:ext uri="{FF2B5EF4-FFF2-40B4-BE49-F238E27FC236}">
                <a16:creationId xmlns:a16="http://schemas.microsoft.com/office/drawing/2014/main" id="{422D850F-C2FB-6A48-A17B-44F536914911}"/>
              </a:ext>
            </a:extLst>
          </p:cNvPr>
          <p:cNvGrpSpPr>
            <a:grpSpLocks/>
          </p:cNvGrpSpPr>
          <p:nvPr/>
        </p:nvGrpSpPr>
        <p:grpSpPr bwMode="auto">
          <a:xfrm>
            <a:off x="3981764" y="1385046"/>
            <a:ext cx="252412" cy="369887"/>
            <a:chOff x="552317" y="2476596"/>
            <a:chExt cx="701871" cy="1650326"/>
          </a:xfrm>
        </p:grpSpPr>
        <p:grpSp>
          <p:nvGrpSpPr>
            <p:cNvPr id="75" name="Group 218">
              <a:extLst>
                <a:ext uri="{FF2B5EF4-FFF2-40B4-BE49-F238E27FC236}">
                  <a16:creationId xmlns:a16="http://schemas.microsoft.com/office/drawing/2014/main" id="{F1C1398C-8E3D-7848-8801-811E41BA3385}"/>
                </a:ext>
              </a:extLst>
            </p:cNvPr>
            <p:cNvGrpSpPr>
              <a:grpSpLocks/>
            </p:cNvGrpSpPr>
            <p:nvPr/>
          </p:nvGrpSpPr>
          <p:grpSpPr bwMode="auto">
            <a:xfrm>
              <a:off x="552317" y="2476596"/>
              <a:ext cx="692981" cy="531812"/>
              <a:chOff x="1933176" y="4572069"/>
              <a:chExt cx="813220" cy="531812"/>
            </a:xfrm>
          </p:grpSpPr>
          <p:sp>
            <p:nvSpPr>
              <p:cNvPr id="86" name="Rectangle 85">
                <a:extLst>
                  <a:ext uri="{FF2B5EF4-FFF2-40B4-BE49-F238E27FC236}">
                    <a16:creationId xmlns:a16="http://schemas.microsoft.com/office/drawing/2014/main" id="{7A7941B2-512D-9643-A68C-8A3F790095FC}"/>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7" name="Rectangle 86">
                <a:extLst>
                  <a:ext uri="{FF2B5EF4-FFF2-40B4-BE49-F238E27FC236}">
                    <a16:creationId xmlns:a16="http://schemas.microsoft.com/office/drawing/2014/main" id="{F5A49B9F-24C8-814A-955B-F1D81670031B}"/>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a:extLst>
                  <a:ext uri="{FF2B5EF4-FFF2-40B4-BE49-F238E27FC236}">
                    <a16:creationId xmlns:a16="http://schemas.microsoft.com/office/drawing/2014/main" id="{45398CDE-32B3-3A4C-AA50-77B652BD21F9}"/>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B8C4FB41-0844-2541-8670-8EFBC5106183}"/>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218">
              <a:extLst>
                <a:ext uri="{FF2B5EF4-FFF2-40B4-BE49-F238E27FC236}">
                  <a16:creationId xmlns:a16="http://schemas.microsoft.com/office/drawing/2014/main" id="{23299FE6-9964-E84C-AED4-D0194996E91D}"/>
                </a:ext>
              </a:extLst>
            </p:cNvPr>
            <p:cNvGrpSpPr>
              <a:grpSpLocks/>
            </p:cNvGrpSpPr>
            <p:nvPr/>
          </p:nvGrpSpPr>
          <p:grpSpPr bwMode="auto">
            <a:xfrm>
              <a:off x="559469" y="3064221"/>
              <a:ext cx="690274" cy="404812"/>
              <a:chOff x="1936353" y="4699069"/>
              <a:chExt cx="810043" cy="404812"/>
            </a:xfrm>
          </p:grpSpPr>
          <p:sp>
            <p:nvSpPr>
              <p:cNvPr id="83" name="Rectangle 82">
                <a:extLst>
                  <a:ext uri="{FF2B5EF4-FFF2-40B4-BE49-F238E27FC236}">
                    <a16:creationId xmlns:a16="http://schemas.microsoft.com/office/drawing/2014/main" id="{22324257-47BC-3C4E-9109-AFFA7A787AA3}"/>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a:extLst>
                  <a:ext uri="{FF2B5EF4-FFF2-40B4-BE49-F238E27FC236}">
                    <a16:creationId xmlns:a16="http://schemas.microsoft.com/office/drawing/2014/main" id="{3972AE0F-2505-2B44-BED7-80554EF46F8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a:extLst>
                  <a:ext uri="{FF2B5EF4-FFF2-40B4-BE49-F238E27FC236}">
                    <a16:creationId xmlns:a16="http://schemas.microsoft.com/office/drawing/2014/main" id="{E10DA30F-5D35-C145-A3D6-45AABD2EAB5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7" name="Group 218">
              <a:extLst>
                <a:ext uri="{FF2B5EF4-FFF2-40B4-BE49-F238E27FC236}">
                  <a16:creationId xmlns:a16="http://schemas.microsoft.com/office/drawing/2014/main" id="{21A00E78-957C-A84C-B220-B439C4EB5B8F}"/>
                </a:ext>
              </a:extLst>
            </p:cNvPr>
            <p:cNvGrpSpPr>
              <a:grpSpLocks/>
            </p:cNvGrpSpPr>
            <p:nvPr/>
          </p:nvGrpSpPr>
          <p:grpSpPr bwMode="auto">
            <a:xfrm>
              <a:off x="578418" y="3561833"/>
              <a:ext cx="671326" cy="252412"/>
              <a:chOff x="1958589" y="4851469"/>
              <a:chExt cx="787807" cy="252412"/>
            </a:xfrm>
          </p:grpSpPr>
          <p:sp>
            <p:nvSpPr>
              <p:cNvPr id="81" name="Rectangle 80">
                <a:extLst>
                  <a:ext uri="{FF2B5EF4-FFF2-40B4-BE49-F238E27FC236}">
                    <a16:creationId xmlns:a16="http://schemas.microsoft.com/office/drawing/2014/main" id="{168486E9-4A41-6C43-A8A1-AB09286A796A}"/>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2" name="Rectangle 81">
                <a:extLst>
                  <a:ext uri="{FF2B5EF4-FFF2-40B4-BE49-F238E27FC236}">
                    <a16:creationId xmlns:a16="http://schemas.microsoft.com/office/drawing/2014/main" id="{80E78E78-B552-D348-8635-679441FCD08F}"/>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8" name="Group 218">
              <a:extLst>
                <a:ext uri="{FF2B5EF4-FFF2-40B4-BE49-F238E27FC236}">
                  <a16:creationId xmlns:a16="http://schemas.microsoft.com/office/drawing/2014/main" id="{C8917F95-E779-E341-AD4D-E7CD7C07F7B2}"/>
                </a:ext>
              </a:extLst>
            </p:cNvPr>
            <p:cNvGrpSpPr>
              <a:grpSpLocks/>
            </p:cNvGrpSpPr>
            <p:nvPr/>
          </p:nvGrpSpPr>
          <p:grpSpPr bwMode="auto">
            <a:xfrm>
              <a:off x="582862" y="3874510"/>
              <a:ext cx="671326" cy="252412"/>
              <a:chOff x="1958589" y="4851469"/>
              <a:chExt cx="787807" cy="252412"/>
            </a:xfrm>
          </p:grpSpPr>
          <p:sp>
            <p:nvSpPr>
              <p:cNvPr id="79" name="Rectangle 78">
                <a:extLst>
                  <a:ext uri="{FF2B5EF4-FFF2-40B4-BE49-F238E27FC236}">
                    <a16:creationId xmlns:a16="http://schemas.microsoft.com/office/drawing/2014/main" id="{0029D178-FB15-D046-8B75-F283426CF38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a:extLst>
                  <a:ext uri="{FF2B5EF4-FFF2-40B4-BE49-F238E27FC236}">
                    <a16:creationId xmlns:a16="http://schemas.microsoft.com/office/drawing/2014/main" id="{4522344D-06B0-B04B-BF68-F52EA22C7411}"/>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0" name="Rectangle 89">
            <a:extLst>
              <a:ext uri="{FF2B5EF4-FFF2-40B4-BE49-F238E27FC236}">
                <a16:creationId xmlns:a16="http://schemas.microsoft.com/office/drawing/2014/main" id="{BC6E471E-297D-9844-B5F4-E6D14EA9D961}"/>
              </a:ext>
            </a:extLst>
          </p:cNvPr>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1" name="Straight Connector 90">
            <a:extLst>
              <a:ext uri="{FF2B5EF4-FFF2-40B4-BE49-F238E27FC236}">
                <a16:creationId xmlns:a16="http://schemas.microsoft.com/office/drawing/2014/main" id="{843021E8-BFCA-DE4A-98B2-050431FD4CB1}"/>
              </a:ext>
            </a:extLst>
          </p:cNvPr>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0128ABEC-3C63-CB40-A64A-4C5D8383A9B2}"/>
              </a:ext>
            </a:extLst>
          </p:cNvPr>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7264CB78-23CA-434F-919A-9BB8D6695A34}"/>
              </a:ext>
            </a:extLst>
          </p:cNvPr>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4" name="Straight Connector 93">
            <a:extLst>
              <a:ext uri="{FF2B5EF4-FFF2-40B4-BE49-F238E27FC236}">
                <a16:creationId xmlns:a16="http://schemas.microsoft.com/office/drawing/2014/main" id="{98EE8FFF-1E81-8D47-9786-52D5B10354A7}"/>
              </a:ext>
            </a:extLst>
          </p:cNvPr>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046F7FA2-6650-B04E-9F10-06142DC9BD85}"/>
              </a:ext>
            </a:extLst>
          </p:cNvPr>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40FCB568-FB5F-8B42-A856-C72D160565CF}"/>
              </a:ext>
            </a:extLst>
          </p:cNvPr>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67C7DFCF-F59C-9445-9833-3692FEEEE9F5}"/>
              </a:ext>
            </a:extLst>
          </p:cNvPr>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1A3FD93D-7EB2-9044-9B4E-BF87EA9F95AF}"/>
              </a:ext>
            </a:extLst>
          </p:cNvPr>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C57044B5-EAD0-E549-B234-D6FECCFB8EF3}"/>
              </a:ext>
            </a:extLst>
          </p:cNvPr>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AD5CA45A-0A58-D841-84EB-B2A900AE1C9A}"/>
              </a:ext>
            </a:extLst>
          </p:cNvPr>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AAF91E0C-2EBA-3644-A405-5B5D3AF19315}"/>
              </a:ext>
            </a:extLst>
          </p:cNvPr>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6C50BC13-E678-6346-AA3B-A929FE134329}"/>
              </a:ext>
            </a:extLst>
          </p:cNvPr>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03" name="Group 97">
            <a:extLst>
              <a:ext uri="{FF2B5EF4-FFF2-40B4-BE49-F238E27FC236}">
                <a16:creationId xmlns:a16="http://schemas.microsoft.com/office/drawing/2014/main" id="{4F422092-97A9-514F-A407-9AD358C67427}"/>
              </a:ext>
            </a:extLst>
          </p:cNvPr>
          <p:cNvGrpSpPr>
            <a:grpSpLocks/>
          </p:cNvGrpSpPr>
          <p:nvPr/>
        </p:nvGrpSpPr>
        <p:grpSpPr bwMode="auto">
          <a:xfrm>
            <a:off x="4859677" y="1432663"/>
            <a:ext cx="23813" cy="25400"/>
            <a:chOff x="8112931" y="3217866"/>
            <a:chExt cx="110967" cy="110967"/>
          </a:xfrm>
        </p:grpSpPr>
        <p:sp>
          <p:nvSpPr>
            <p:cNvPr id="104" name="Oval 103">
              <a:extLst>
                <a:ext uri="{FF2B5EF4-FFF2-40B4-BE49-F238E27FC236}">
                  <a16:creationId xmlns:a16="http://schemas.microsoft.com/office/drawing/2014/main" id="{A502C7A1-64BD-384D-90F0-6CC17854311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Oval 104">
              <a:extLst>
                <a:ext uri="{FF2B5EF4-FFF2-40B4-BE49-F238E27FC236}">
                  <a16:creationId xmlns:a16="http://schemas.microsoft.com/office/drawing/2014/main" id="{F7E9ADA2-EBB0-D04D-A005-8BC4A1EC41F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6" name="Group 98">
            <a:extLst>
              <a:ext uri="{FF2B5EF4-FFF2-40B4-BE49-F238E27FC236}">
                <a16:creationId xmlns:a16="http://schemas.microsoft.com/office/drawing/2014/main" id="{A826EF34-14B8-634D-AFD0-1F255407489D}"/>
              </a:ext>
            </a:extLst>
          </p:cNvPr>
          <p:cNvGrpSpPr>
            <a:grpSpLocks/>
          </p:cNvGrpSpPr>
          <p:nvPr/>
        </p:nvGrpSpPr>
        <p:grpSpPr bwMode="auto">
          <a:xfrm>
            <a:off x="4859677" y="1442187"/>
            <a:ext cx="23813" cy="23812"/>
            <a:chOff x="8112931" y="3217866"/>
            <a:chExt cx="110967" cy="110967"/>
          </a:xfrm>
        </p:grpSpPr>
        <p:sp>
          <p:nvSpPr>
            <p:cNvPr id="107" name="Oval 106">
              <a:extLst>
                <a:ext uri="{FF2B5EF4-FFF2-40B4-BE49-F238E27FC236}">
                  <a16:creationId xmlns:a16="http://schemas.microsoft.com/office/drawing/2014/main" id="{63758D01-35FB-4342-861E-67DA6899793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Oval 107">
              <a:extLst>
                <a:ext uri="{FF2B5EF4-FFF2-40B4-BE49-F238E27FC236}">
                  <a16:creationId xmlns:a16="http://schemas.microsoft.com/office/drawing/2014/main" id="{67E11049-8729-974B-A31A-DCD947D9069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9" name="Group 101">
            <a:extLst>
              <a:ext uri="{FF2B5EF4-FFF2-40B4-BE49-F238E27FC236}">
                <a16:creationId xmlns:a16="http://schemas.microsoft.com/office/drawing/2014/main" id="{1793284E-847F-2A4B-AEB3-7F8D49CA447B}"/>
              </a:ext>
            </a:extLst>
          </p:cNvPr>
          <p:cNvGrpSpPr>
            <a:grpSpLocks/>
          </p:cNvGrpSpPr>
          <p:nvPr/>
        </p:nvGrpSpPr>
        <p:grpSpPr bwMode="auto">
          <a:xfrm>
            <a:off x="4859677" y="1475524"/>
            <a:ext cx="23813" cy="25400"/>
            <a:chOff x="8112931" y="3217866"/>
            <a:chExt cx="110967" cy="110967"/>
          </a:xfrm>
        </p:grpSpPr>
        <p:sp>
          <p:nvSpPr>
            <p:cNvPr id="110" name="Oval 109">
              <a:extLst>
                <a:ext uri="{FF2B5EF4-FFF2-40B4-BE49-F238E27FC236}">
                  <a16:creationId xmlns:a16="http://schemas.microsoft.com/office/drawing/2014/main" id="{37C221B9-2ED8-564F-8605-258D9956F2C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Oval 110">
              <a:extLst>
                <a:ext uri="{FF2B5EF4-FFF2-40B4-BE49-F238E27FC236}">
                  <a16:creationId xmlns:a16="http://schemas.microsoft.com/office/drawing/2014/main" id="{B49ABCE2-E045-7847-9486-6CBEEDBB48B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2" name="Group 104">
            <a:extLst>
              <a:ext uri="{FF2B5EF4-FFF2-40B4-BE49-F238E27FC236}">
                <a16:creationId xmlns:a16="http://schemas.microsoft.com/office/drawing/2014/main" id="{435E9953-40F9-D04F-B7E8-950FAD06F5F3}"/>
              </a:ext>
            </a:extLst>
          </p:cNvPr>
          <p:cNvGrpSpPr>
            <a:grpSpLocks/>
          </p:cNvGrpSpPr>
          <p:nvPr/>
        </p:nvGrpSpPr>
        <p:grpSpPr bwMode="auto">
          <a:xfrm>
            <a:off x="4859677" y="1510470"/>
            <a:ext cx="23813" cy="23813"/>
            <a:chOff x="8112931" y="3217866"/>
            <a:chExt cx="110967" cy="110967"/>
          </a:xfrm>
        </p:grpSpPr>
        <p:sp>
          <p:nvSpPr>
            <p:cNvPr id="113" name="Oval 112">
              <a:extLst>
                <a:ext uri="{FF2B5EF4-FFF2-40B4-BE49-F238E27FC236}">
                  <a16:creationId xmlns:a16="http://schemas.microsoft.com/office/drawing/2014/main" id="{EBB06264-8002-2543-9BB6-4748F0C39F2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4" name="Oval 113">
              <a:extLst>
                <a:ext uri="{FF2B5EF4-FFF2-40B4-BE49-F238E27FC236}">
                  <a16:creationId xmlns:a16="http://schemas.microsoft.com/office/drawing/2014/main" id="{8C6EAD73-82F1-5A48-9B30-F8D1C921CEA0}"/>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15" name="Rectangle 114">
            <a:extLst>
              <a:ext uri="{FF2B5EF4-FFF2-40B4-BE49-F238E27FC236}">
                <a16:creationId xmlns:a16="http://schemas.microsoft.com/office/drawing/2014/main" id="{F4E32DD0-CF62-6C49-9019-FDF8460276D3}"/>
              </a:ext>
            </a:extLst>
          </p:cNvPr>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05BD8AD-603C-364B-BF80-B29634E58734}"/>
              </a:ext>
            </a:extLst>
          </p:cNvPr>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A53CB80D-3C45-C348-9769-53538A328A28}"/>
              </a:ext>
            </a:extLst>
          </p:cNvPr>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62739890-6117-4849-A9D2-04BC9CB0336A}"/>
              </a:ext>
            </a:extLst>
          </p:cNvPr>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ounded Rectangle 118">
            <a:extLst>
              <a:ext uri="{FF2B5EF4-FFF2-40B4-BE49-F238E27FC236}">
                <a16:creationId xmlns:a16="http://schemas.microsoft.com/office/drawing/2014/main" id="{DBB88D4D-E5EE-D249-A3D7-B54FCA3279BD}"/>
              </a:ext>
            </a:extLst>
          </p:cNvPr>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E11EC258-1B01-3A49-80C9-6E84402FAEF5}"/>
              </a:ext>
            </a:extLst>
          </p:cNvPr>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A463F0B9-FE2D-0C40-9967-E4AE94F13942}"/>
              </a:ext>
            </a:extLst>
          </p:cNvPr>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2" name="Straight Connector 121">
            <a:extLst>
              <a:ext uri="{FF2B5EF4-FFF2-40B4-BE49-F238E27FC236}">
                <a16:creationId xmlns:a16="http://schemas.microsoft.com/office/drawing/2014/main" id="{0D831B2A-D35F-EC4C-8001-3288DE11A802}"/>
              </a:ext>
            </a:extLst>
          </p:cNvPr>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3" name="Straight Connector 122">
            <a:extLst>
              <a:ext uri="{FF2B5EF4-FFF2-40B4-BE49-F238E27FC236}">
                <a16:creationId xmlns:a16="http://schemas.microsoft.com/office/drawing/2014/main" id="{690E0B8B-C3F0-CC46-A2DD-EE5A8C98A294}"/>
              </a:ext>
            </a:extLst>
          </p:cNvPr>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B050D7A2-B69E-7C4A-8802-79442F9D381A}"/>
              </a:ext>
            </a:extLst>
          </p:cNvPr>
          <p:cNvCxnSpPr>
            <a:stCxn id="56" idx="0"/>
            <a:endCxn id="56"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5" name="Straight Connector 124">
            <a:extLst>
              <a:ext uri="{FF2B5EF4-FFF2-40B4-BE49-F238E27FC236}">
                <a16:creationId xmlns:a16="http://schemas.microsoft.com/office/drawing/2014/main" id="{580E9977-707E-4C43-808D-308C61A1D622}"/>
              </a:ext>
            </a:extLst>
          </p:cNvPr>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DB9C0117-1965-CF4E-AC5C-186D0713ABFA}"/>
              </a:ext>
            </a:extLst>
          </p:cNvPr>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7" name="Rectangle 126">
            <a:extLst>
              <a:ext uri="{FF2B5EF4-FFF2-40B4-BE49-F238E27FC236}">
                <a16:creationId xmlns:a16="http://schemas.microsoft.com/office/drawing/2014/main" id="{FB6A89B8-5A11-364B-87B5-924E999611AC}"/>
              </a:ext>
            </a:extLst>
          </p:cNvPr>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DE743BF-9438-FB4D-97B1-A810AF36840B}"/>
              </a:ext>
            </a:extLst>
          </p:cNvPr>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29" name="Can 128">
            <a:extLst>
              <a:ext uri="{FF2B5EF4-FFF2-40B4-BE49-F238E27FC236}">
                <a16:creationId xmlns:a16="http://schemas.microsoft.com/office/drawing/2014/main" id="{63C7A2F2-8EE4-4D44-978E-1DEC0D6EAC0B}"/>
              </a:ext>
            </a:extLst>
          </p:cNvPr>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Can 129">
            <a:extLst>
              <a:ext uri="{FF2B5EF4-FFF2-40B4-BE49-F238E27FC236}">
                <a16:creationId xmlns:a16="http://schemas.microsoft.com/office/drawing/2014/main" id="{9D667D88-A6CA-D545-BE62-6BA8A609C314}"/>
              </a:ext>
            </a:extLst>
          </p:cNvPr>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Can 131">
            <a:extLst>
              <a:ext uri="{FF2B5EF4-FFF2-40B4-BE49-F238E27FC236}">
                <a16:creationId xmlns:a16="http://schemas.microsoft.com/office/drawing/2014/main" id="{BF526264-189A-054B-9A4B-BA1CFF1D9920}"/>
              </a:ext>
            </a:extLst>
          </p:cNvPr>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33" name="Group 132">
            <a:extLst>
              <a:ext uri="{FF2B5EF4-FFF2-40B4-BE49-F238E27FC236}">
                <a16:creationId xmlns:a16="http://schemas.microsoft.com/office/drawing/2014/main" id="{A045DBE7-E055-0B44-A5F6-45883A540370}"/>
              </a:ext>
            </a:extLst>
          </p:cNvPr>
          <p:cNvGrpSpPr/>
          <p:nvPr/>
        </p:nvGrpSpPr>
        <p:grpSpPr>
          <a:xfrm>
            <a:off x="3964214" y="2502295"/>
            <a:ext cx="1333499" cy="493538"/>
            <a:chOff x="5454524" y="2009903"/>
            <a:chExt cx="1160032" cy="929955"/>
          </a:xfrm>
        </p:grpSpPr>
        <p:sp>
          <p:nvSpPr>
            <p:cNvPr id="134" name="Can 133">
              <a:extLst>
                <a:ext uri="{FF2B5EF4-FFF2-40B4-BE49-F238E27FC236}">
                  <a16:creationId xmlns:a16="http://schemas.microsoft.com/office/drawing/2014/main" id="{9B17FEAE-C5D3-5D4E-83D9-4E7730A2043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5" name="Multidocument 134">
              <a:extLst>
                <a:ext uri="{FF2B5EF4-FFF2-40B4-BE49-F238E27FC236}">
                  <a16:creationId xmlns:a16="http://schemas.microsoft.com/office/drawing/2014/main" id="{912120C2-4CBD-3247-8ED1-8CA0F6DEC639}"/>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2" name="Rounded Rectangular Callout 141">
            <a:extLst>
              <a:ext uri="{FF2B5EF4-FFF2-40B4-BE49-F238E27FC236}">
                <a16:creationId xmlns:a16="http://schemas.microsoft.com/office/drawing/2014/main" id="{8D3F435A-8798-B249-9EA2-B39248F054A6}"/>
              </a:ext>
            </a:extLst>
          </p:cNvPr>
          <p:cNvSpPr/>
          <p:nvPr/>
        </p:nvSpPr>
        <p:spPr>
          <a:xfrm>
            <a:off x="6662009" y="2097935"/>
            <a:ext cx="1347538" cy="618335"/>
          </a:xfrm>
          <a:prstGeom prst="wedgeRoundRectCallout">
            <a:avLst>
              <a:gd name="adj1" fmla="val -148969"/>
              <a:gd name="adj2" fmla="val 5471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Repository</a:t>
            </a:r>
          </a:p>
        </p:txBody>
      </p:sp>
    </p:spTree>
    <p:extLst>
      <p:ext uri="{BB962C8B-B14F-4D97-AF65-F5344CB8AC3E}">
        <p14:creationId xmlns:p14="http://schemas.microsoft.com/office/powerpoint/2010/main" val="2841789898"/>
      </p:ext>
    </p:extLst>
  </p:cSld>
  <p:clrMapOvr>
    <a:masterClrMapping/>
  </p:clrMapOvr>
  <p:transition spd="med" advClick="0" advTm="1000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894797" y="257175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4083654" y="2077923"/>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4288919" y="2211844"/>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812689" y="1921723"/>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819740" y="3304128"/>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790133" y="3454513"/>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467852" y="164747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572515" y="2796217"/>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738817" y="3364725"/>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956408" y="1958476"/>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975723" y="1989857"/>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894858" y="2421782"/>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7241246" y="229234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529464" y="103343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548779" y="106481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467914" y="149674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814302" y="136730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543277" y="3589192"/>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661841" y="221336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814240" y="209640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7085685" y="3135363"/>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7239635" y="3020684"/>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484263" y="1521263"/>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4263261" y="1390936"/>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530447" y="3903446"/>
            <a:ext cx="1012951" cy="523220"/>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850501" y="3410071"/>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912113" y="2796036"/>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931428" y="2827417"/>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850563" y="3259342"/>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3196951" y="312990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3044490" y="3975963"/>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3196889" y="3859005"/>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40</a:t>
            </a:fld>
            <a:endParaRPr lang="en-US" sz="1000"/>
          </a:p>
        </p:txBody>
      </p:sp>
      <p:sp>
        <p:nvSpPr>
          <p:cNvPr id="2" name="Rectangle 1">
            <a:extLst>
              <a:ext uri="{FF2B5EF4-FFF2-40B4-BE49-F238E27FC236}">
                <a16:creationId xmlns:a16="http://schemas.microsoft.com/office/drawing/2014/main" id="{EA585981-1341-2B46-8A23-07475FF86704}"/>
              </a:ext>
            </a:extLst>
          </p:cNvPr>
          <p:cNvSpPr/>
          <p:nvPr/>
        </p:nvSpPr>
        <p:spPr>
          <a:xfrm>
            <a:off x="1909878" y="1315103"/>
            <a:ext cx="1188696"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Virtualizer</a:t>
            </a:r>
          </a:p>
        </p:txBody>
      </p:sp>
      <p:sp>
        <p:nvSpPr>
          <p:cNvPr id="41" name="Rectangle 40">
            <a:extLst>
              <a:ext uri="{FF2B5EF4-FFF2-40B4-BE49-F238E27FC236}">
                <a16:creationId xmlns:a16="http://schemas.microsoft.com/office/drawing/2014/main" id="{E3DFA00E-12D6-7E4C-8E63-A13BD9FF70D8}"/>
              </a:ext>
            </a:extLst>
          </p:cNvPr>
          <p:cNvSpPr/>
          <p:nvPr/>
        </p:nvSpPr>
        <p:spPr>
          <a:xfrm>
            <a:off x="1909879" y="1864668"/>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Security-Sync</a:t>
            </a:r>
          </a:p>
        </p:txBody>
      </p:sp>
      <p:cxnSp>
        <p:nvCxnSpPr>
          <p:cNvPr id="48" name="Straight Connector 47">
            <a:extLst>
              <a:ext uri="{FF2B5EF4-FFF2-40B4-BE49-F238E27FC236}">
                <a16:creationId xmlns:a16="http://schemas.microsoft.com/office/drawing/2014/main" id="{3E705CA9-8BCF-4A49-8841-09011CC4D523}"/>
              </a:ext>
            </a:extLst>
          </p:cNvPr>
          <p:cNvCxnSpPr>
            <a:cxnSpLocks/>
            <a:endCxn id="9" idx="4"/>
          </p:cNvCxnSpPr>
          <p:nvPr/>
        </p:nvCxnSpPr>
        <p:spPr bwMode="auto">
          <a:xfrm flipH="1" flipV="1">
            <a:off x="5328085" y="3514512"/>
            <a:ext cx="264146" cy="663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F0D1387F-858E-AD41-9533-83FE52DE1EFA}"/>
              </a:ext>
            </a:extLst>
          </p:cNvPr>
          <p:cNvSpPr/>
          <p:nvPr/>
        </p:nvSpPr>
        <p:spPr>
          <a:xfrm>
            <a:off x="5247393" y="3903446"/>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9A4FB80F-1FF1-774A-9C8D-584D3A108929}"/>
              </a:ext>
            </a:extLst>
          </p:cNvPr>
          <p:cNvSpPr/>
          <p:nvPr/>
        </p:nvSpPr>
        <p:spPr>
          <a:xfrm>
            <a:off x="5247455" y="375271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1" name="Can 50">
            <a:extLst>
              <a:ext uri="{FF2B5EF4-FFF2-40B4-BE49-F238E27FC236}">
                <a16:creationId xmlns:a16="http://schemas.microsoft.com/office/drawing/2014/main" id="{ECF6CB26-99DD-0948-925F-2F2AA80F93C8}"/>
              </a:ext>
            </a:extLst>
          </p:cNvPr>
          <p:cNvSpPr/>
          <p:nvPr/>
        </p:nvSpPr>
        <p:spPr>
          <a:xfrm>
            <a:off x="5441382" y="4469338"/>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2" name="Straight Connector 51">
            <a:extLst>
              <a:ext uri="{FF2B5EF4-FFF2-40B4-BE49-F238E27FC236}">
                <a16:creationId xmlns:a16="http://schemas.microsoft.com/office/drawing/2014/main" id="{A98C3BFC-BF31-024B-80AB-EF5656FC41CA}"/>
              </a:ext>
            </a:extLst>
          </p:cNvPr>
          <p:cNvCxnSpPr>
            <a:stCxn id="51" idx="1"/>
            <a:endCxn id="49" idx="2"/>
          </p:cNvCxnSpPr>
          <p:nvPr/>
        </p:nvCxnSpPr>
        <p:spPr bwMode="auto">
          <a:xfrm flipH="1" flipV="1">
            <a:off x="5593781" y="4352380"/>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802AB947-87F7-7E4E-A5E0-7EB0703D1075}"/>
              </a:ext>
            </a:extLst>
          </p:cNvPr>
          <p:cNvSpPr/>
          <p:nvPr/>
        </p:nvSpPr>
        <p:spPr>
          <a:xfrm>
            <a:off x="6376918" y="3638882"/>
            <a:ext cx="1173837"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Bridge</a:t>
            </a:r>
          </a:p>
        </p:txBody>
      </p:sp>
      <p:cxnSp>
        <p:nvCxnSpPr>
          <p:cNvPr id="6" name="Straight Connector 5">
            <a:extLst>
              <a:ext uri="{FF2B5EF4-FFF2-40B4-BE49-F238E27FC236}">
                <a16:creationId xmlns:a16="http://schemas.microsoft.com/office/drawing/2014/main" id="{687C1CA6-A895-8F4A-8817-D5788DC73960}"/>
              </a:ext>
            </a:extLst>
          </p:cNvPr>
          <p:cNvCxnSpPr>
            <a:cxnSpLocks/>
            <a:stCxn id="53" idx="1"/>
            <a:endCxn id="49" idx="3"/>
          </p:cNvCxnSpPr>
          <p:nvPr/>
        </p:nvCxnSpPr>
        <p:spPr>
          <a:xfrm flipH="1">
            <a:off x="5940169" y="3813659"/>
            <a:ext cx="436749" cy="31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8AECB-4977-224D-8532-101BEF9D66F5}"/>
              </a:ext>
            </a:extLst>
          </p:cNvPr>
          <p:cNvCxnSpPr>
            <a:cxnSpLocks/>
            <a:stCxn id="14" idx="1"/>
            <a:endCxn id="2" idx="3"/>
          </p:cNvCxnSpPr>
          <p:nvPr/>
        </p:nvCxnSpPr>
        <p:spPr>
          <a:xfrm flipH="1" flipV="1">
            <a:off x="3098574" y="1489880"/>
            <a:ext cx="369278" cy="38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035D1-60E6-9E4B-B935-943B2A70597C}"/>
              </a:ext>
            </a:extLst>
          </p:cNvPr>
          <p:cNvCxnSpPr>
            <a:cxnSpLocks/>
            <a:stCxn id="14" idx="1"/>
            <a:endCxn id="41" idx="3"/>
          </p:cNvCxnSpPr>
          <p:nvPr/>
        </p:nvCxnSpPr>
        <p:spPr>
          <a:xfrm flipH="1">
            <a:off x="3098574" y="1871937"/>
            <a:ext cx="369278" cy="167509"/>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D810F746-2BB1-7F4A-BA65-505691857F4D}"/>
              </a:ext>
            </a:extLst>
          </p:cNvPr>
          <p:cNvSpPr>
            <a:spLocks noChangeArrowheads="1"/>
          </p:cNvSpPr>
          <p:nvPr/>
        </p:nvSpPr>
        <p:spPr bwMode="auto">
          <a:xfrm>
            <a:off x="520297" y="1873932"/>
            <a:ext cx="1084246" cy="331029"/>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Apache Ranger</a:t>
            </a:r>
          </a:p>
        </p:txBody>
      </p:sp>
      <p:sp>
        <p:nvSpPr>
          <p:cNvPr id="61" name="Rounded Rectangle 60">
            <a:extLst>
              <a:ext uri="{FF2B5EF4-FFF2-40B4-BE49-F238E27FC236}">
                <a16:creationId xmlns:a16="http://schemas.microsoft.com/office/drawing/2014/main" id="{0170E912-A16F-7945-BF87-536075833162}"/>
              </a:ext>
            </a:extLst>
          </p:cNvPr>
          <p:cNvSpPr>
            <a:spLocks noChangeArrowheads="1"/>
          </p:cNvSpPr>
          <p:nvPr/>
        </p:nvSpPr>
        <p:spPr bwMode="auto">
          <a:xfrm>
            <a:off x="517134" y="1327565"/>
            <a:ext cx="1084246" cy="330184"/>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Gaian</a:t>
            </a:r>
          </a:p>
        </p:txBody>
      </p:sp>
      <p:sp>
        <p:nvSpPr>
          <p:cNvPr id="62" name="Up-Down Arrow 61">
            <a:extLst>
              <a:ext uri="{FF2B5EF4-FFF2-40B4-BE49-F238E27FC236}">
                <a16:creationId xmlns:a16="http://schemas.microsoft.com/office/drawing/2014/main" id="{9DA2C787-ACBC-2540-8D5E-9ED75049ACB0}"/>
              </a:ext>
            </a:extLst>
          </p:cNvPr>
          <p:cNvSpPr>
            <a:spLocks noChangeArrowheads="1"/>
          </p:cNvSpPr>
          <p:nvPr/>
        </p:nvSpPr>
        <p:spPr bwMode="auto">
          <a:xfrm>
            <a:off x="994012" y="1665350"/>
            <a:ext cx="106764" cy="191693"/>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100" dirty="0">
              <a:solidFill>
                <a:srgbClr val="1F497D"/>
              </a:solidFill>
              <a:latin typeface="Calibri"/>
              <a:ea typeface="+mn-ea"/>
              <a:cs typeface="Calibri"/>
            </a:endParaRPr>
          </a:p>
        </p:txBody>
      </p:sp>
      <p:cxnSp>
        <p:nvCxnSpPr>
          <p:cNvPr id="64" name="Straight Connector 63">
            <a:extLst>
              <a:ext uri="{FF2B5EF4-FFF2-40B4-BE49-F238E27FC236}">
                <a16:creationId xmlns:a16="http://schemas.microsoft.com/office/drawing/2014/main" id="{79E2C43C-A846-0242-99E6-DF244A547A72}"/>
              </a:ext>
            </a:extLst>
          </p:cNvPr>
          <p:cNvCxnSpPr>
            <a:cxnSpLocks/>
            <a:stCxn id="60" idx="3"/>
            <a:endCxn id="41" idx="1"/>
          </p:cNvCxnSpPr>
          <p:nvPr/>
        </p:nvCxnSpPr>
        <p:spPr>
          <a:xfrm flipV="1">
            <a:off x="1604543" y="2039446"/>
            <a:ext cx="305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B8F43DA-94B4-784B-BAD6-376BD55B77A3}"/>
              </a:ext>
            </a:extLst>
          </p:cNvPr>
          <p:cNvCxnSpPr>
            <a:cxnSpLocks/>
            <a:stCxn id="61" idx="3"/>
            <a:endCxn id="2" idx="1"/>
          </p:cNvCxnSpPr>
          <p:nvPr/>
        </p:nvCxnSpPr>
        <p:spPr>
          <a:xfrm flipV="1">
            <a:off x="1601380" y="1489880"/>
            <a:ext cx="308498" cy="2777"/>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C93814-8AF2-C64C-8F65-9DCA3C2FFE1D}"/>
              </a:ext>
            </a:extLst>
          </p:cNvPr>
          <p:cNvSpPr/>
          <p:nvPr/>
        </p:nvSpPr>
        <p:spPr>
          <a:xfrm>
            <a:off x="7811532" y="2625179"/>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75" name="Straight Connector 74">
            <a:extLst>
              <a:ext uri="{FF2B5EF4-FFF2-40B4-BE49-F238E27FC236}">
                <a16:creationId xmlns:a16="http://schemas.microsoft.com/office/drawing/2014/main" id="{2E4B0908-F363-664E-A7B8-3FB5620EDD41}"/>
              </a:ext>
            </a:extLst>
          </p:cNvPr>
          <p:cNvCxnSpPr>
            <a:cxnSpLocks/>
            <a:stCxn id="8" idx="3"/>
            <a:endCxn id="74" idx="1"/>
          </p:cNvCxnSpPr>
          <p:nvPr/>
        </p:nvCxnSpPr>
        <p:spPr>
          <a:xfrm>
            <a:off x="7587573" y="2796217"/>
            <a:ext cx="223959" cy="374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7B8E4C8-2D68-6C4A-BCB9-52A70046FA8E}"/>
              </a:ext>
            </a:extLst>
          </p:cNvPr>
          <p:cNvSpPr/>
          <p:nvPr/>
        </p:nvSpPr>
        <p:spPr>
          <a:xfrm>
            <a:off x="6362060" y="4410541"/>
            <a:ext cx="1223962"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7" name="Straight Connector 56">
            <a:extLst>
              <a:ext uri="{FF2B5EF4-FFF2-40B4-BE49-F238E27FC236}">
                <a16:creationId xmlns:a16="http://schemas.microsoft.com/office/drawing/2014/main" id="{CFCF7E05-9261-084D-B5E4-BE4C9AA57CA1}"/>
              </a:ext>
            </a:extLst>
          </p:cNvPr>
          <p:cNvCxnSpPr>
            <a:cxnSpLocks/>
            <a:stCxn id="49" idx="3"/>
            <a:endCxn id="56" idx="1"/>
          </p:cNvCxnSpPr>
          <p:nvPr/>
        </p:nvCxnSpPr>
        <p:spPr>
          <a:xfrm>
            <a:off x="5940169" y="4127913"/>
            <a:ext cx="421891" cy="45740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3DF92EE-F6A0-A547-9A6E-2533D3D3E06D}"/>
              </a:ext>
            </a:extLst>
          </p:cNvPr>
          <p:cNvSpPr/>
          <p:nvPr/>
        </p:nvSpPr>
        <p:spPr>
          <a:xfrm>
            <a:off x="6381375" y="4024711"/>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9" name="Straight Connector 58">
            <a:extLst>
              <a:ext uri="{FF2B5EF4-FFF2-40B4-BE49-F238E27FC236}">
                <a16:creationId xmlns:a16="http://schemas.microsoft.com/office/drawing/2014/main" id="{3A809E0F-F29F-8F44-8441-6BA3BF7D63F7}"/>
              </a:ext>
            </a:extLst>
          </p:cNvPr>
          <p:cNvCxnSpPr>
            <a:cxnSpLocks/>
            <a:stCxn id="49" idx="3"/>
            <a:endCxn id="58" idx="1"/>
          </p:cNvCxnSpPr>
          <p:nvPr/>
        </p:nvCxnSpPr>
        <p:spPr>
          <a:xfrm>
            <a:off x="5940169" y="4127913"/>
            <a:ext cx="441206" cy="715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204F9A8-9A51-7D41-B7FB-FEA8DFECC73E}"/>
              </a:ext>
            </a:extLst>
          </p:cNvPr>
          <p:cNvSpPr txBox="1"/>
          <p:nvPr/>
        </p:nvSpPr>
        <p:spPr bwMode="auto">
          <a:xfrm>
            <a:off x="3927539" y="4566634"/>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Data Onboarding</a:t>
            </a:r>
          </a:p>
        </p:txBody>
      </p:sp>
    </p:spTree>
    <p:extLst>
      <p:ext uri="{BB962C8B-B14F-4D97-AF65-F5344CB8AC3E}">
        <p14:creationId xmlns:p14="http://schemas.microsoft.com/office/powerpoint/2010/main" val="261235003"/>
      </p:ext>
    </p:extLst>
  </p:cSld>
  <p:clrMapOvr>
    <a:masterClrMapping/>
  </p:clrMapOvr>
  <p:transition spd="med" advClick="0" advTm="10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a:t>
            </a:r>
            <a:br>
              <a:rPr lang="en-US" dirty="0"/>
            </a:br>
            <a:r>
              <a:rPr lang="en-US" dirty="0"/>
              <a:t>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41</a:t>
            </a:fld>
            <a:endParaRPr lang="en-US" sz="1000"/>
          </a:p>
        </p:txBody>
      </p:sp>
      <p:pic>
        <p:nvPicPr>
          <p:cNvPr id="8" name="Picture 7">
            <a:extLst>
              <a:ext uri="{FF2B5EF4-FFF2-40B4-BE49-F238E27FC236}">
                <a16:creationId xmlns:a16="http://schemas.microsoft.com/office/drawing/2014/main" id="{ADC5D48C-C969-5D4D-A591-1494FFCE8ECE}"/>
              </a:ext>
            </a:extLst>
          </p:cNvPr>
          <p:cNvPicPr>
            <a:picLocks noChangeAspect="1"/>
          </p:cNvPicPr>
          <p:nvPr/>
        </p:nvPicPr>
        <p:blipFill>
          <a:blip r:embed="rId2"/>
          <a:stretch>
            <a:fillRect/>
          </a:stretch>
        </p:blipFill>
        <p:spPr>
          <a:xfrm>
            <a:off x="3118055" y="212827"/>
            <a:ext cx="5562600" cy="4521200"/>
          </a:xfrm>
          <a:prstGeom prst="rect">
            <a:avLst/>
          </a:prstGeom>
        </p:spPr>
      </p:pic>
    </p:spTree>
    <p:extLst>
      <p:ext uri="{BB962C8B-B14F-4D97-AF65-F5344CB8AC3E}">
        <p14:creationId xmlns:p14="http://schemas.microsoft.com/office/powerpoint/2010/main" val="1234377021"/>
      </p:ext>
    </p:extLst>
  </p:cSld>
  <p:clrMapOvr>
    <a:masterClrMapping/>
  </p:clrMapOvr>
  <p:transition spd="med" advClick="0" advTm="1000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User Interface Design</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42</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Supporting business and technical people</a:t>
            </a:r>
          </a:p>
        </p:txBody>
      </p:sp>
    </p:spTree>
    <p:extLst>
      <p:ext uri="{BB962C8B-B14F-4D97-AF65-F5344CB8AC3E}">
        <p14:creationId xmlns:p14="http://schemas.microsoft.com/office/powerpoint/2010/main" val="2525320935"/>
      </p:ext>
    </p:extLst>
  </p:cSld>
  <p:clrMapOvr>
    <a:masterClrMapping/>
  </p:clrMapOvr>
  <p:transition spd="med" advClick="0" advTm="10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loud 29">
            <a:extLst>
              <a:ext uri="{FF2B5EF4-FFF2-40B4-BE49-F238E27FC236}">
                <a16:creationId xmlns:a16="http://schemas.microsoft.com/office/drawing/2014/main" id="{E08FBCE6-7344-5445-80AB-C6323DD0CCC9}"/>
              </a:ext>
            </a:extLst>
          </p:cNvPr>
          <p:cNvSpPr/>
          <p:nvPr/>
        </p:nvSpPr>
        <p:spPr>
          <a:xfrm>
            <a:off x="5047095" y="1016914"/>
            <a:ext cx="4212800" cy="3974283"/>
          </a:xfrm>
          <a:prstGeom prst="cloud">
            <a:avLst/>
          </a:prstGeom>
          <a:solidFill>
            <a:srgbClr val="FE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 name="Cloud 28">
            <a:extLst>
              <a:ext uri="{FF2B5EF4-FFF2-40B4-BE49-F238E27FC236}">
                <a16:creationId xmlns:a16="http://schemas.microsoft.com/office/drawing/2014/main" id="{23D3C58C-970A-7D44-80B0-2254498397FD}"/>
              </a:ext>
            </a:extLst>
          </p:cNvPr>
          <p:cNvSpPr/>
          <p:nvPr/>
        </p:nvSpPr>
        <p:spPr>
          <a:xfrm>
            <a:off x="305993" y="1095029"/>
            <a:ext cx="4212800" cy="3974283"/>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226E9C11-C115-3D43-BE39-8B6C631E11BF}"/>
              </a:ext>
            </a:extLst>
          </p:cNvPr>
          <p:cNvSpPr>
            <a:spLocks noGrp="1"/>
          </p:cNvSpPr>
          <p:nvPr>
            <p:ph type="title"/>
          </p:nvPr>
        </p:nvSpPr>
        <p:spPr/>
        <p:txBody>
          <a:bodyPr/>
          <a:lstStyle/>
          <a:p>
            <a:r>
              <a:rPr lang="en-US" dirty="0"/>
              <a:t>UI: good and the not so good.</a:t>
            </a:r>
          </a:p>
        </p:txBody>
      </p:sp>
      <p:sp>
        <p:nvSpPr>
          <p:cNvPr id="3" name="Slide Number Placeholder 2">
            <a:extLst>
              <a:ext uri="{FF2B5EF4-FFF2-40B4-BE49-F238E27FC236}">
                <a16:creationId xmlns:a16="http://schemas.microsoft.com/office/drawing/2014/main" id="{CA39F546-B54E-ED4C-AE6D-E15910F7E67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43</a:t>
            </a:fld>
            <a:endParaRPr lang="en-US" sz="1000"/>
          </a:p>
        </p:txBody>
      </p:sp>
      <p:pic>
        <p:nvPicPr>
          <p:cNvPr id="5" name="Graphic 4" descr="Woman">
            <a:extLst>
              <a:ext uri="{FF2B5EF4-FFF2-40B4-BE49-F238E27FC236}">
                <a16:creationId xmlns:a16="http://schemas.microsoft.com/office/drawing/2014/main" id="{736ED687-E655-A04C-BCAB-659595B5DB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7316" y="3544024"/>
            <a:ext cx="914400" cy="914400"/>
          </a:xfrm>
          <a:prstGeom prst="rect">
            <a:avLst/>
          </a:prstGeom>
        </p:spPr>
      </p:pic>
      <p:pic>
        <p:nvPicPr>
          <p:cNvPr id="7" name="Graphic 6" descr="Man">
            <a:extLst>
              <a:ext uri="{FF2B5EF4-FFF2-40B4-BE49-F238E27FC236}">
                <a16:creationId xmlns:a16="http://schemas.microsoft.com/office/drawing/2014/main" id="{A4C25D54-1CCC-C840-BCDD-4E24297857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8549" y="3544024"/>
            <a:ext cx="914400" cy="914400"/>
          </a:xfrm>
          <a:prstGeom prst="rect">
            <a:avLst/>
          </a:prstGeom>
        </p:spPr>
      </p:pic>
      <p:pic>
        <p:nvPicPr>
          <p:cNvPr id="9" name="Graphic 8" descr="Pregnant lady">
            <a:extLst>
              <a:ext uri="{FF2B5EF4-FFF2-40B4-BE49-F238E27FC236}">
                <a16:creationId xmlns:a16="http://schemas.microsoft.com/office/drawing/2014/main" id="{E5BFFFE3-717E-F74A-AF2D-D957BD37FF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70384" y="3544024"/>
            <a:ext cx="914400" cy="914400"/>
          </a:xfrm>
          <a:prstGeom prst="rect">
            <a:avLst/>
          </a:prstGeom>
        </p:spPr>
      </p:pic>
      <p:sp>
        <p:nvSpPr>
          <p:cNvPr id="12" name="Rectangle 11">
            <a:extLst>
              <a:ext uri="{FF2B5EF4-FFF2-40B4-BE49-F238E27FC236}">
                <a16:creationId xmlns:a16="http://schemas.microsoft.com/office/drawing/2014/main" id="{5265DE0D-FC33-264E-B7B8-F8DE2B950164}"/>
              </a:ext>
            </a:extLst>
          </p:cNvPr>
          <p:cNvSpPr/>
          <p:nvPr/>
        </p:nvSpPr>
        <p:spPr>
          <a:xfrm>
            <a:off x="711910" y="2326511"/>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D55D4C5F-5009-114D-977F-0FE6FA881944}"/>
              </a:ext>
            </a:extLst>
          </p:cNvPr>
          <p:cNvSpPr txBox="1"/>
          <p:nvPr/>
        </p:nvSpPr>
        <p:spPr>
          <a:xfrm>
            <a:off x="848897" y="1795813"/>
            <a:ext cx="990977" cy="307777"/>
          </a:xfrm>
          <a:prstGeom prst="rect">
            <a:avLst/>
          </a:prstGeom>
          <a:noFill/>
        </p:spPr>
        <p:txBody>
          <a:bodyPr wrap="none" rtlCol="0">
            <a:spAutoFit/>
          </a:bodyPr>
          <a:lstStyle/>
          <a:p>
            <a:r>
              <a:rPr lang="en-US" dirty="0"/>
              <a:t>Confusing</a:t>
            </a:r>
          </a:p>
        </p:txBody>
      </p:sp>
      <p:sp>
        <p:nvSpPr>
          <p:cNvPr id="14" name="TextBox 13">
            <a:extLst>
              <a:ext uri="{FF2B5EF4-FFF2-40B4-BE49-F238E27FC236}">
                <a16:creationId xmlns:a16="http://schemas.microsoft.com/office/drawing/2014/main" id="{B8E199CB-52CA-3C40-B469-92B44CCDD7FC}"/>
              </a:ext>
            </a:extLst>
          </p:cNvPr>
          <p:cNvSpPr txBox="1"/>
          <p:nvPr/>
        </p:nvSpPr>
        <p:spPr>
          <a:xfrm>
            <a:off x="993514" y="2304665"/>
            <a:ext cx="3217547" cy="523220"/>
          </a:xfrm>
          <a:prstGeom prst="rect">
            <a:avLst/>
          </a:prstGeom>
          <a:noFill/>
        </p:spPr>
        <p:txBody>
          <a:bodyPr wrap="none" rtlCol="0">
            <a:spAutoFit/>
          </a:bodyPr>
          <a:lstStyle/>
          <a:p>
            <a:r>
              <a:rPr lang="en-US" dirty="0"/>
              <a:t>Not my language </a:t>
            </a:r>
          </a:p>
          <a:p>
            <a:r>
              <a:rPr lang="en-US" dirty="0"/>
              <a:t>(too technical or not technical enough)</a:t>
            </a:r>
          </a:p>
        </p:txBody>
      </p:sp>
      <p:sp>
        <p:nvSpPr>
          <p:cNvPr id="15" name="TextBox 14">
            <a:extLst>
              <a:ext uri="{FF2B5EF4-FFF2-40B4-BE49-F238E27FC236}">
                <a16:creationId xmlns:a16="http://schemas.microsoft.com/office/drawing/2014/main" id="{8632C0F7-D5C0-4247-9BF2-ECA2A2C86D5F}"/>
              </a:ext>
            </a:extLst>
          </p:cNvPr>
          <p:cNvSpPr txBox="1"/>
          <p:nvPr/>
        </p:nvSpPr>
        <p:spPr>
          <a:xfrm>
            <a:off x="1324347" y="3168481"/>
            <a:ext cx="1975221" cy="307777"/>
          </a:xfrm>
          <a:prstGeom prst="rect">
            <a:avLst/>
          </a:prstGeom>
          <a:noFill/>
        </p:spPr>
        <p:txBody>
          <a:bodyPr wrap="none" rtlCol="0">
            <a:spAutoFit/>
          </a:bodyPr>
          <a:lstStyle/>
          <a:p>
            <a:r>
              <a:rPr lang="en-US" dirty="0"/>
              <a:t>Not meeting my needs</a:t>
            </a:r>
          </a:p>
        </p:txBody>
      </p:sp>
      <p:sp>
        <p:nvSpPr>
          <p:cNvPr id="16" name="TextBox 15">
            <a:extLst>
              <a:ext uri="{FF2B5EF4-FFF2-40B4-BE49-F238E27FC236}">
                <a16:creationId xmlns:a16="http://schemas.microsoft.com/office/drawing/2014/main" id="{05C4A500-CCBE-9940-89B0-2E6FE7D6CFC3}"/>
              </a:ext>
            </a:extLst>
          </p:cNvPr>
          <p:cNvSpPr txBox="1"/>
          <p:nvPr/>
        </p:nvSpPr>
        <p:spPr>
          <a:xfrm>
            <a:off x="6227180" y="1828800"/>
            <a:ext cx="1895071" cy="307777"/>
          </a:xfrm>
          <a:prstGeom prst="rect">
            <a:avLst/>
          </a:prstGeom>
          <a:noFill/>
        </p:spPr>
        <p:txBody>
          <a:bodyPr wrap="none" rtlCol="0">
            <a:spAutoFit/>
          </a:bodyPr>
          <a:lstStyle/>
          <a:p>
            <a:r>
              <a:rPr lang="en-US" dirty="0"/>
              <a:t>Presented for my role</a:t>
            </a:r>
          </a:p>
        </p:txBody>
      </p:sp>
      <p:sp>
        <p:nvSpPr>
          <p:cNvPr id="18" name="TextBox 17">
            <a:extLst>
              <a:ext uri="{FF2B5EF4-FFF2-40B4-BE49-F238E27FC236}">
                <a16:creationId xmlns:a16="http://schemas.microsoft.com/office/drawing/2014/main" id="{DBF9187E-5C3C-6443-A35A-BF7B5D4994D8}"/>
              </a:ext>
            </a:extLst>
          </p:cNvPr>
          <p:cNvSpPr txBox="1"/>
          <p:nvPr/>
        </p:nvSpPr>
        <p:spPr>
          <a:xfrm>
            <a:off x="6250329" y="2592729"/>
            <a:ext cx="2662908" cy="523220"/>
          </a:xfrm>
          <a:prstGeom prst="rect">
            <a:avLst/>
          </a:prstGeom>
          <a:noFill/>
        </p:spPr>
        <p:txBody>
          <a:bodyPr wrap="none" rtlCol="0">
            <a:spAutoFit/>
          </a:bodyPr>
          <a:lstStyle/>
          <a:p>
            <a:r>
              <a:rPr lang="en-US" dirty="0"/>
              <a:t>Logically flows to complete the </a:t>
            </a:r>
          </a:p>
          <a:p>
            <a:r>
              <a:rPr lang="en-US" dirty="0"/>
              <a:t>tasks I do.</a:t>
            </a:r>
          </a:p>
        </p:txBody>
      </p:sp>
      <p:sp>
        <p:nvSpPr>
          <p:cNvPr id="19" name="TextBox 18">
            <a:extLst>
              <a:ext uri="{FF2B5EF4-FFF2-40B4-BE49-F238E27FC236}">
                <a16:creationId xmlns:a16="http://schemas.microsoft.com/office/drawing/2014/main" id="{9F3A6A22-12B4-7D42-9B79-0244D7C016BE}"/>
              </a:ext>
            </a:extLst>
          </p:cNvPr>
          <p:cNvSpPr txBox="1"/>
          <p:nvPr/>
        </p:nvSpPr>
        <p:spPr>
          <a:xfrm>
            <a:off x="5891514" y="3287210"/>
            <a:ext cx="2175596" cy="523220"/>
          </a:xfrm>
          <a:prstGeom prst="rect">
            <a:avLst/>
          </a:prstGeom>
          <a:noFill/>
        </p:spPr>
        <p:txBody>
          <a:bodyPr wrap="none" rtlCol="0">
            <a:spAutoFit/>
          </a:bodyPr>
          <a:lstStyle/>
          <a:p>
            <a:r>
              <a:rPr lang="en-US" dirty="0"/>
              <a:t>Underpinned by relevant </a:t>
            </a:r>
          </a:p>
          <a:p>
            <a:r>
              <a:rPr lang="en-US" dirty="0"/>
              <a:t>(persona specific) APIs </a:t>
            </a:r>
          </a:p>
        </p:txBody>
      </p:sp>
      <p:sp>
        <p:nvSpPr>
          <p:cNvPr id="20" name="TextBox 19">
            <a:extLst>
              <a:ext uri="{FF2B5EF4-FFF2-40B4-BE49-F238E27FC236}">
                <a16:creationId xmlns:a16="http://schemas.microsoft.com/office/drawing/2014/main" id="{03DFEB4D-84FA-E742-872F-02471189B281}"/>
              </a:ext>
            </a:extLst>
          </p:cNvPr>
          <p:cNvSpPr txBox="1"/>
          <p:nvPr/>
        </p:nvSpPr>
        <p:spPr>
          <a:xfrm>
            <a:off x="1840375" y="3784922"/>
            <a:ext cx="1806905" cy="307777"/>
          </a:xfrm>
          <a:prstGeom prst="rect">
            <a:avLst/>
          </a:prstGeom>
          <a:noFill/>
        </p:spPr>
        <p:txBody>
          <a:bodyPr wrap="none" rtlCol="0">
            <a:spAutoFit/>
          </a:bodyPr>
          <a:lstStyle/>
          <a:p>
            <a:r>
              <a:rPr lang="en-US" dirty="0"/>
              <a:t>Not using my words </a:t>
            </a:r>
          </a:p>
        </p:txBody>
      </p:sp>
      <p:sp>
        <p:nvSpPr>
          <p:cNvPr id="21" name="TextBox 20">
            <a:extLst>
              <a:ext uri="{FF2B5EF4-FFF2-40B4-BE49-F238E27FC236}">
                <a16:creationId xmlns:a16="http://schemas.microsoft.com/office/drawing/2014/main" id="{E1569EEB-F0FF-9447-8CC1-6F61B626B8E6}"/>
              </a:ext>
            </a:extLst>
          </p:cNvPr>
          <p:cNvSpPr txBox="1"/>
          <p:nvPr/>
        </p:nvSpPr>
        <p:spPr>
          <a:xfrm>
            <a:off x="1154428" y="4304535"/>
            <a:ext cx="2315057" cy="307777"/>
          </a:xfrm>
          <a:prstGeom prst="rect">
            <a:avLst/>
          </a:prstGeom>
          <a:noFill/>
        </p:spPr>
        <p:txBody>
          <a:bodyPr wrap="none" rtlCol="0">
            <a:spAutoFit/>
          </a:bodyPr>
          <a:lstStyle/>
          <a:p>
            <a:r>
              <a:rPr lang="en-US" dirty="0"/>
              <a:t>Mismatches my world view</a:t>
            </a:r>
          </a:p>
        </p:txBody>
      </p:sp>
      <p:sp>
        <p:nvSpPr>
          <p:cNvPr id="23" name="TextBox 22">
            <a:extLst>
              <a:ext uri="{FF2B5EF4-FFF2-40B4-BE49-F238E27FC236}">
                <a16:creationId xmlns:a16="http://schemas.microsoft.com/office/drawing/2014/main" id="{FB626098-CC41-F24C-A9ED-C9EF78DD165C}"/>
              </a:ext>
            </a:extLst>
          </p:cNvPr>
          <p:cNvSpPr txBox="1"/>
          <p:nvPr/>
        </p:nvSpPr>
        <p:spPr>
          <a:xfrm>
            <a:off x="5630483" y="3919191"/>
            <a:ext cx="3119765" cy="523220"/>
          </a:xfrm>
          <a:prstGeom prst="rect">
            <a:avLst/>
          </a:prstGeom>
          <a:noFill/>
        </p:spPr>
        <p:txBody>
          <a:bodyPr wrap="none" rtlCol="0">
            <a:spAutoFit/>
          </a:bodyPr>
          <a:lstStyle/>
          <a:p>
            <a:r>
              <a:rPr lang="en-US" dirty="0"/>
              <a:t>Someone from my role was involved</a:t>
            </a:r>
          </a:p>
          <a:p>
            <a:r>
              <a:rPr lang="en-US" dirty="0"/>
              <a:t>In creating the UI.</a:t>
            </a:r>
          </a:p>
        </p:txBody>
      </p:sp>
      <p:sp>
        <p:nvSpPr>
          <p:cNvPr id="28" name="Heart 27">
            <a:extLst>
              <a:ext uri="{FF2B5EF4-FFF2-40B4-BE49-F238E27FC236}">
                <a16:creationId xmlns:a16="http://schemas.microsoft.com/office/drawing/2014/main" id="{11E72C72-07D3-904B-9636-A730342EE605}"/>
              </a:ext>
            </a:extLst>
          </p:cNvPr>
          <p:cNvSpPr/>
          <p:nvPr/>
        </p:nvSpPr>
        <p:spPr>
          <a:xfrm>
            <a:off x="5584784" y="2403133"/>
            <a:ext cx="642396" cy="577347"/>
          </a:xfrm>
          <a:prstGeom prst="heart">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 name="Heart 21">
            <a:extLst>
              <a:ext uri="{FF2B5EF4-FFF2-40B4-BE49-F238E27FC236}">
                <a16:creationId xmlns:a16="http://schemas.microsoft.com/office/drawing/2014/main" id="{903F4C9D-182B-0C4B-B46D-9C5AC41373B3}"/>
              </a:ext>
            </a:extLst>
          </p:cNvPr>
          <p:cNvSpPr/>
          <p:nvPr/>
        </p:nvSpPr>
        <p:spPr>
          <a:xfrm>
            <a:off x="8331003" y="1911507"/>
            <a:ext cx="568152" cy="533591"/>
          </a:xfrm>
          <a:prstGeom prst="heart">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4" name="Heart 23">
            <a:extLst>
              <a:ext uri="{FF2B5EF4-FFF2-40B4-BE49-F238E27FC236}">
                <a16:creationId xmlns:a16="http://schemas.microsoft.com/office/drawing/2014/main" id="{523F84AD-19BF-B440-AFCA-2CD30E369C59}"/>
              </a:ext>
            </a:extLst>
          </p:cNvPr>
          <p:cNvSpPr/>
          <p:nvPr/>
        </p:nvSpPr>
        <p:spPr>
          <a:xfrm>
            <a:off x="8382140" y="3119044"/>
            <a:ext cx="568152" cy="533591"/>
          </a:xfrm>
          <a:prstGeom prst="heart">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Heart 25">
            <a:extLst>
              <a:ext uri="{FF2B5EF4-FFF2-40B4-BE49-F238E27FC236}">
                <a16:creationId xmlns:a16="http://schemas.microsoft.com/office/drawing/2014/main" id="{AD5F5CCB-783B-484B-9F07-3F1043C07936}"/>
              </a:ext>
            </a:extLst>
          </p:cNvPr>
          <p:cNvSpPr/>
          <p:nvPr/>
        </p:nvSpPr>
        <p:spPr>
          <a:xfrm>
            <a:off x="5196102" y="3310107"/>
            <a:ext cx="642396" cy="577347"/>
          </a:xfrm>
          <a:prstGeom prst="heart">
            <a:avLst/>
          </a:prstGeom>
          <a:solidFill>
            <a:srgbClr val="FFB7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91604417"/>
      </p:ext>
    </p:extLst>
  </p:cSld>
  <p:clrMapOvr>
    <a:masterClrMapping/>
  </p:clrMapOvr>
  <p:transition spd="med" advClick="0" advTm="10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tangle 178">
            <a:extLst>
              <a:ext uri="{FF2B5EF4-FFF2-40B4-BE49-F238E27FC236}">
                <a16:creationId xmlns:a16="http://schemas.microsoft.com/office/drawing/2014/main" id="{11D9DB2F-5851-DD4C-8862-6A5DFD23F79B}"/>
              </a:ext>
            </a:extLst>
          </p:cNvPr>
          <p:cNvSpPr/>
          <p:nvPr/>
        </p:nvSpPr>
        <p:spPr>
          <a:xfrm>
            <a:off x="873326" y="826110"/>
            <a:ext cx="5816841" cy="1277556"/>
          </a:xfrm>
          <a:prstGeom prst="rect">
            <a:avLst/>
          </a:prstGeom>
          <a:solidFill>
            <a:srgbClr val="FEFFB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UIs</a:t>
            </a:r>
          </a:p>
        </p:txBody>
      </p:sp>
      <p:sp>
        <p:nvSpPr>
          <p:cNvPr id="2" name="Title 1">
            <a:extLst>
              <a:ext uri="{FF2B5EF4-FFF2-40B4-BE49-F238E27FC236}">
                <a16:creationId xmlns:a16="http://schemas.microsoft.com/office/drawing/2014/main" id="{3F527589-C179-7D48-876D-7F01F4104FAE}"/>
              </a:ext>
            </a:extLst>
          </p:cNvPr>
          <p:cNvSpPr>
            <a:spLocks noGrp="1"/>
          </p:cNvSpPr>
          <p:nvPr>
            <p:ph type="title"/>
          </p:nvPr>
        </p:nvSpPr>
        <p:spPr/>
        <p:txBody>
          <a:bodyPr/>
          <a:lstStyle/>
          <a:p>
            <a:r>
              <a:rPr lang="en-US" dirty="0" err="1"/>
              <a:t>ODPi</a:t>
            </a:r>
            <a:r>
              <a:rPr lang="en-US" dirty="0"/>
              <a:t> Egeria design</a:t>
            </a:r>
          </a:p>
        </p:txBody>
      </p:sp>
      <p:sp>
        <p:nvSpPr>
          <p:cNvPr id="3" name="Slide Number Placeholder 2">
            <a:extLst>
              <a:ext uri="{FF2B5EF4-FFF2-40B4-BE49-F238E27FC236}">
                <a16:creationId xmlns:a16="http://schemas.microsoft.com/office/drawing/2014/main" id="{E4C71DB8-B3B8-B24F-9013-8B3D1A4902E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44</a:t>
            </a:fld>
            <a:endParaRPr lang="en-US" sz="1000"/>
          </a:p>
        </p:txBody>
      </p:sp>
      <p:cxnSp>
        <p:nvCxnSpPr>
          <p:cNvPr id="5" name="Straight Connector 4">
            <a:extLst>
              <a:ext uri="{FF2B5EF4-FFF2-40B4-BE49-F238E27FC236}">
                <a16:creationId xmlns:a16="http://schemas.microsoft.com/office/drawing/2014/main" id="{C93CABD7-52E3-F04A-B5F9-9399A1683472}"/>
              </a:ext>
            </a:extLst>
          </p:cNvPr>
          <p:cNvCxnSpPr>
            <a:cxnSpLocks/>
            <a:stCxn id="162"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0" name="Group 9">
            <a:extLst>
              <a:ext uri="{FF2B5EF4-FFF2-40B4-BE49-F238E27FC236}">
                <a16:creationId xmlns:a16="http://schemas.microsoft.com/office/drawing/2014/main" id="{D1BA268C-A107-0C45-8230-9AA25F1EDBAA}"/>
              </a:ext>
            </a:extLst>
          </p:cNvPr>
          <p:cNvGrpSpPr/>
          <p:nvPr/>
        </p:nvGrpSpPr>
        <p:grpSpPr>
          <a:xfrm>
            <a:off x="4750391" y="3366902"/>
            <a:ext cx="1160032" cy="929955"/>
            <a:chOff x="5454524" y="2009903"/>
            <a:chExt cx="1160032" cy="929955"/>
          </a:xfrm>
        </p:grpSpPr>
        <p:sp>
          <p:nvSpPr>
            <p:cNvPr id="11" name="Can 10">
              <a:extLst>
                <a:ext uri="{FF2B5EF4-FFF2-40B4-BE49-F238E27FC236}">
                  <a16:creationId xmlns:a16="http://schemas.microsoft.com/office/drawing/2014/main" id="{FF6B7BF5-3C9E-704E-A70A-718131BF20BA}"/>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 name="Multidocument 182">
              <a:extLst>
                <a:ext uri="{FF2B5EF4-FFF2-40B4-BE49-F238E27FC236}">
                  <a16:creationId xmlns:a16="http://schemas.microsoft.com/office/drawing/2014/main" id="{74A6A178-6AED-054E-A175-55823EF7AE80}"/>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3" name="Straight Connector 12">
            <a:extLst>
              <a:ext uri="{FF2B5EF4-FFF2-40B4-BE49-F238E27FC236}">
                <a16:creationId xmlns:a16="http://schemas.microsoft.com/office/drawing/2014/main" id="{B0DB2549-63A2-0749-8D70-0DEFF2F0D7ED}"/>
              </a:ext>
            </a:extLst>
          </p:cNvPr>
          <p:cNvCxnSpPr>
            <a:cxnSpLocks/>
            <a:stCxn id="11"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Rectangle 13">
            <a:extLst>
              <a:ext uri="{FF2B5EF4-FFF2-40B4-BE49-F238E27FC236}">
                <a16:creationId xmlns:a16="http://schemas.microsoft.com/office/drawing/2014/main" id="{DE5B507A-B733-1C4A-8148-374DE65514DC}"/>
              </a:ext>
            </a:extLst>
          </p:cNvPr>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a:extLst>
              <a:ext uri="{FF2B5EF4-FFF2-40B4-BE49-F238E27FC236}">
                <a16:creationId xmlns:a16="http://schemas.microsoft.com/office/drawing/2014/main" id="{8DC9995F-57F0-B847-B6F3-8D8D6C2CF18C}"/>
              </a:ext>
            </a:extLst>
          </p:cNvPr>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a:extLst>
              <a:ext uri="{FF2B5EF4-FFF2-40B4-BE49-F238E27FC236}">
                <a16:creationId xmlns:a16="http://schemas.microsoft.com/office/drawing/2014/main" id="{44CA5762-0F98-CE46-AD14-BA32604A4576}"/>
              </a:ext>
            </a:extLst>
          </p:cNvPr>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a:extLst>
              <a:ext uri="{FF2B5EF4-FFF2-40B4-BE49-F238E27FC236}">
                <a16:creationId xmlns:a16="http://schemas.microsoft.com/office/drawing/2014/main" id="{EDB1F8CB-D796-6848-9D50-C703DFABE266}"/>
              </a:ext>
            </a:extLst>
          </p:cNvPr>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 name="Round Diagonal Corner Rectangle 23">
            <a:extLst>
              <a:ext uri="{FF2B5EF4-FFF2-40B4-BE49-F238E27FC236}">
                <a16:creationId xmlns:a16="http://schemas.microsoft.com/office/drawing/2014/main" id="{848D00F1-E888-654F-B0DE-C533FAF14D7C}"/>
              </a:ext>
            </a:extLst>
          </p:cNvPr>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19" name="Cross 18">
            <a:extLst>
              <a:ext uri="{FF2B5EF4-FFF2-40B4-BE49-F238E27FC236}">
                <a16:creationId xmlns:a16="http://schemas.microsoft.com/office/drawing/2014/main" id="{AEB1F34F-5775-294A-AAFA-C7312CA2A96C}"/>
              </a:ext>
            </a:extLst>
          </p:cNvPr>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0" name="Group 4">
            <a:extLst>
              <a:ext uri="{FF2B5EF4-FFF2-40B4-BE49-F238E27FC236}">
                <a16:creationId xmlns:a16="http://schemas.microsoft.com/office/drawing/2014/main" id="{EE09841D-7C98-214E-BC4B-A9B8CF453432}"/>
              </a:ext>
            </a:extLst>
          </p:cNvPr>
          <p:cNvGrpSpPr>
            <a:grpSpLocks/>
          </p:cNvGrpSpPr>
          <p:nvPr/>
        </p:nvGrpSpPr>
        <p:grpSpPr bwMode="auto">
          <a:xfrm>
            <a:off x="4108653" y="1669142"/>
            <a:ext cx="42863" cy="79375"/>
            <a:chOff x="603250" y="4737100"/>
            <a:chExt cx="355600" cy="654050"/>
          </a:xfrm>
        </p:grpSpPr>
        <p:sp>
          <p:nvSpPr>
            <p:cNvPr id="21" name="Delay 20">
              <a:extLst>
                <a:ext uri="{FF2B5EF4-FFF2-40B4-BE49-F238E27FC236}">
                  <a16:creationId xmlns:a16="http://schemas.microsoft.com/office/drawing/2014/main" id="{5188CD23-BE93-824F-9BC9-9C29F96804BE}"/>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2" name="Oval 21">
              <a:extLst>
                <a:ext uri="{FF2B5EF4-FFF2-40B4-BE49-F238E27FC236}">
                  <a16:creationId xmlns:a16="http://schemas.microsoft.com/office/drawing/2014/main" id="{902BEF84-19D7-0549-86ED-93876941FFB7}"/>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3" name="Group 4">
            <a:extLst>
              <a:ext uri="{FF2B5EF4-FFF2-40B4-BE49-F238E27FC236}">
                <a16:creationId xmlns:a16="http://schemas.microsoft.com/office/drawing/2014/main" id="{82A5BBA3-5A72-544F-87C4-07DCA5692114}"/>
              </a:ext>
            </a:extLst>
          </p:cNvPr>
          <p:cNvGrpSpPr>
            <a:grpSpLocks/>
          </p:cNvGrpSpPr>
          <p:nvPr/>
        </p:nvGrpSpPr>
        <p:grpSpPr bwMode="auto">
          <a:xfrm>
            <a:off x="4141973" y="1415134"/>
            <a:ext cx="44450" cy="85725"/>
            <a:chOff x="603250" y="4737100"/>
            <a:chExt cx="355600" cy="654050"/>
          </a:xfrm>
        </p:grpSpPr>
        <p:sp>
          <p:nvSpPr>
            <p:cNvPr id="24" name="Delay 23">
              <a:extLst>
                <a:ext uri="{FF2B5EF4-FFF2-40B4-BE49-F238E27FC236}">
                  <a16:creationId xmlns:a16="http://schemas.microsoft.com/office/drawing/2014/main" id="{7B2ED883-A57B-1B42-98B8-9F80A54BAAB3}"/>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5" name="Oval 24">
              <a:extLst>
                <a:ext uri="{FF2B5EF4-FFF2-40B4-BE49-F238E27FC236}">
                  <a16:creationId xmlns:a16="http://schemas.microsoft.com/office/drawing/2014/main" id="{46E65D3B-5F98-7E4C-B8E1-75FD1D7F747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26" name="Straight Connector 25">
            <a:extLst>
              <a:ext uri="{FF2B5EF4-FFF2-40B4-BE49-F238E27FC236}">
                <a16:creationId xmlns:a16="http://schemas.microsoft.com/office/drawing/2014/main" id="{75E3A115-1CA0-E347-A93A-D871089A1000}"/>
              </a:ext>
            </a:extLst>
          </p:cNvPr>
          <p:cNvCxnSpPr>
            <a:stCxn id="24" idx="2"/>
            <a:endCxn id="18"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 name="Straight Connector 26">
            <a:extLst>
              <a:ext uri="{FF2B5EF4-FFF2-40B4-BE49-F238E27FC236}">
                <a16:creationId xmlns:a16="http://schemas.microsoft.com/office/drawing/2014/main" id="{8FAE6359-B9AC-2A4A-BAEF-D20BD9712813}"/>
              </a:ext>
            </a:extLst>
          </p:cNvPr>
          <p:cNvCxnSpPr>
            <a:stCxn id="19" idx="0"/>
            <a:endCxn id="18"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8" name="Straight Connector 27">
            <a:extLst>
              <a:ext uri="{FF2B5EF4-FFF2-40B4-BE49-F238E27FC236}">
                <a16:creationId xmlns:a16="http://schemas.microsoft.com/office/drawing/2014/main" id="{B465F361-68E8-3D42-B551-47A8BDCFCF6F}"/>
              </a:ext>
            </a:extLst>
          </p:cNvPr>
          <p:cNvCxnSpPr>
            <a:stCxn id="19" idx="2"/>
            <a:endCxn id="21"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9" name="Rectangle 28">
            <a:extLst>
              <a:ext uri="{FF2B5EF4-FFF2-40B4-BE49-F238E27FC236}">
                <a16:creationId xmlns:a16="http://schemas.microsoft.com/office/drawing/2014/main" id="{9ECBD667-691E-6C42-A61A-B4BBF7B9416A}"/>
              </a:ext>
            </a:extLst>
          </p:cNvPr>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0" name="Rectangle 29">
            <a:extLst>
              <a:ext uri="{FF2B5EF4-FFF2-40B4-BE49-F238E27FC236}">
                <a16:creationId xmlns:a16="http://schemas.microsoft.com/office/drawing/2014/main" id="{CCD46842-766F-D349-9080-8938A5F2CD90}"/>
              </a:ext>
            </a:extLst>
          </p:cNvPr>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1" name="Rectangle 30">
            <a:extLst>
              <a:ext uri="{FF2B5EF4-FFF2-40B4-BE49-F238E27FC236}">
                <a16:creationId xmlns:a16="http://schemas.microsoft.com/office/drawing/2014/main" id="{0FFA64AF-49DB-8B49-8BCA-E61526BFC46D}"/>
              </a:ext>
            </a:extLst>
          </p:cNvPr>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2" name="Rectangle 31">
            <a:extLst>
              <a:ext uri="{FF2B5EF4-FFF2-40B4-BE49-F238E27FC236}">
                <a16:creationId xmlns:a16="http://schemas.microsoft.com/office/drawing/2014/main" id="{963A5473-48E7-A742-9B5E-6822B644E62D}"/>
              </a:ext>
            </a:extLst>
          </p:cNvPr>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a:extLst>
              <a:ext uri="{FF2B5EF4-FFF2-40B4-BE49-F238E27FC236}">
                <a16:creationId xmlns:a16="http://schemas.microsoft.com/office/drawing/2014/main" id="{8AEBAD3F-3365-1547-AB23-8EA316A1BE6B}"/>
              </a:ext>
            </a:extLst>
          </p:cNvPr>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a:extLst>
              <a:ext uri="{FF2B5EF4-FFF2-40B4-BE49-F238E27FC236}">
                <a16:creationId xmlns:a16="http://schemas.microsoft.com/office/drawing/2014/main" id="{16B58A58-4C3B-BE4A-A891-8269DBB2D48E}"/>
              </a:ext>
            </a:extLst>
          </p:cNvPr>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35" name="Group 193">
            <a:extLst>
              <a:ext uri="{FF2B5EF4-FFF2-40B4-BE49-F238E27FC236}">
                <a16:creationId xmlns:a16="http://schemas.microsoft.com/office/drawing/2014/main" id="{71DD29B3-8AC8-EA4D-8893-071EE7E3A917}"/>
              </a:ext>
            </a:extLst>
          </p:cNvPr>
          <p:cNvGrpSpPr>
            <a:grpSpLocks/>
          </p:cNvGrpSpPr>
          <p:nvPr/>
        </p:nvGrpSpPr>
        <p:grpSpPr bwMode="auto">
          <a:xfrm>
            <a:off x="3668898" y="1342117"/>
            <a:ext cx="252412" cy="369887"/>
            <a:chOff x="552317" y="2476596"/>
            <a:chExt cx="701871" cy="1650326"/>
          </a:xfrm>
        </p:grpSpPr>
        <p:grpSp>
          <p:nvGrpSpPr>
            <p:cNvPr id="36" name="Group 218">
              <a:extLst>
                <a:ext uri="{FF2B5EF4-FFF2-40B4-BE49-F238E27FC236}">
                  <a16:creationId xmlns:a16="http://schemas.microsoft.com/office/drawing/2014/main" id="{56B253EE-36E8-7247-95B7-AB4389F96A9F}"/>
                </a:ext>
              </a:extLst>
            </p:cNvPr>
            <p:cNvGrpSpPr>
              <a:grpSpLocks/>
            </p:cNvGrpSpPr>
            <p:nvPr/>
          </p:nvGrpSpPr>
          <p:grpSpPr bwMode="auto">
            <a:xfrm>
              <a:off x="552317" y="2476596"/>
              <a:ext cx="692981" cy="531812"/>
              <a:chOff x="1933176" y="4572069"/>
              <a:chExt cx="813220" cy="531812"/>
            </a:xfrm>
          </p:grpSpPr>
          <p:sp>
            <p:nvSpPr>
              <p:cNvPr id="47" name="Rectangle 46">
                <a:extLst>
                  <a:ext uri="{FF2B5EF4-FFF2-40B4-BE49-F238E27FC236}">
                    <a16:creationId xmlns:a16="http://schemas.microsoft.com/office/drawing/2014/main" id="{3301EFEB-A16D-6F43-8DEA-C0484D7D8480}"/>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Rectangle 47">
                <a:extLst>
                  <a:ext uri="{FF2B5EF4-FFF2-40B4-BE49-F238E27FC236}">
                    <a16:creationId xmlns:a16="http://schemas.microsoft.com/office/drawing/2014/main" id="{F9422521-9844-7345-AF45-FAEBF147FC17}"/>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a:extLst>
                  <a:ext uri="{FF2B5EF4-FFF2-40B4-BE49-F238E27FC236}">
                    <a16:creationId xmlns:a16="http://schemas.microsoft.com/office/drawing/2014/main" id="{4A32FFCD-7614-994C-9B9C-6672FB805422}"/>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0" name="Rectangle 49">
                <a:extLst>
                  <a:ext uri="{FF2B5EF4-FFF2-40B4-BE49-F238E27FC236}">
                    <a16:creationId xmlns:a16="http://schemas.microsoft.com/office/drawing/2014/main" id="{DBD2DA32-F113-4047-B9BC-93473F1D3B9C}"/>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37" name="Group 218">
              <a:extLst>
                <a:ext uri="{FF2B5EF4-FFF2-40B4-BE49-F238E27FC236}">
                  <a16:creationId xmlns:a16="http://schemas.microsoft.com/office/drawing/2014/main" id="{D3A18EB4-027E-6344-AA88-CC75E1A1105F}"/>
                </a:ext>
              </a:extLst>
            </p:cNvPr>
            <p:cNvGrpSpPr>
              <a:grpSpLocks/>
            </p:cNvGrpSpPr>
            <p:nvPr/>
          </p:nvGrpSpPr>
          <p:grpSpPr bwMode="auto">
            <a:xfrm>
              <a:off x="559469" y="3064221"/>
              <a:ext cx="690274" cy="404812"/>
              <a:chOff x="1936353" y="4699069"/>
              <a:chExt cx="810043" cy="404812"/>
            </a:xfrm>
          </p:grpSpPr>
          <p:sp>
            <p:nvSpPr>
              <p:cNvPr id="44" name="Rectangle 43">
                <a:extLst>
                  <a:ext uri="{FF2B5EF4-FFF2-40B4-BE49-F238E27FC236}">
                    <a16:creationId xmlns:a16="http://schemas.microsoft.com/office/drawing/2014/main" id="{44F4821A-D108-E740-98CC-9AB77EA978DC}"/>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5" name="Rectangle 44">
                <a:extLst>
                  <a:ext uri="{FF2B5EF4-FFF2-40B4-BE49-F238E27FC236}">
                    <a16:creationId xmlns:a16="http://schemas.microsoft.com/office/drawing/2014/main" id="{66615418-7D56-C741-AE88-CB1BCC4BE2A7}"/>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6" name="Rectangle 45">
                <a:extLst>
                  <a:ext uri="{FF2B5EF4-FFF2-40B4-BE49-F238E27FC236}">
                    <a16:creationId xmlns:a16="http://schemas.microsoft.com/office/drawing/2014/main" id="{D8FCEDB4-2C13-6147-AAA7-B6341219CD7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38" name="Group 218">
              <a:extLst>
                <a:ext uri="{FF2B5EF4-FFF2-40B4-BE49-F238E27FC236}">
                  <a16:creationId xmlns:a16="http://schemas.microsoft.com/office/drawing/2014/main" id="{6F29FA0E-DB1A-1840-8C65-8506D9BCDA14}"/>
                </a:ext>
              </a:extLst>
            </p:cNvPr>
            <p:cNvGrpSpPr>
              <a:grpSpLocks/>
            </p:cNvGrpSpPr>
            <p:nvPr/>
          </p:nvGrpSpPr>
          <p:grpSpPr bwMode="auto">
            <a:xfrm>
              <a:off x="578418" y="3561833"/>
              <a:ext cx="671326" cy="252412"/>
              <a:chOff x="1958589" y="4851469"/>
              <a:chExt cx="787807" cy="252412"/>
            </a:xfrm>
          </p:grpSpPr>
          <p:sp>
            <p:nvSpPr>
              <p:cNvPr id="42" name="Rectangle 41">
                <a:extLst>
                  <a:ext uri="{FF2B5EF4-FFF2-40B4-BE49-F238E27FC236}">
                    <a16:creationId xmlns:a16="http://schemas.microsoft.com/office/drawing/2014/main" id="{12FF8D76-363A-8941-B16D-D4E6AD6C7892}"/>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3" name="Rectangle 42">
                <a:extLst>
                  <a:ext uri="{FF2B5EF4-FFF2-40B4-BE49-F238E27FC236}">
                    <a16:creationId xmlns:a16="http://schemas.microsoft.com/office/drawing/2014/main" id="{1E8B2359-17FB-9642-88DE-2CCF4E433B45}"/>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39" name="Group 218">
              <a:extLst>
                <a:ext uri="{FF2B5EF4-FFF2-40B4-BE49-F238E27FC236}">
                  <a16:creationId xmlns:a16="http://schemas.microsoft.com/office/drawing/2014/main" id="{10BB0E1E-D1E3-1746-BD2C-72E9CC3C2369}"/>
                </a:ext>
              </a:extLst>
            </p:cNvPr>
            <p:cNvGrpSpPr>
              <a:grpSpLocks/>
            </p:cNvGrpSpPr>
            <p:nvPr/>
          </p:nvGrpSpPr>
          <p:grpSpPr bwMode="auto">
            <a:xfrm>
              <a:off x="582862" y="3874510"/>
              <a:ext cx="671326" cy="252412"/>
              <a:chOff x="1958589" y="4851469"/>
              <a:chExt cx="787807" cy="252412"/>
            </a:xfrm>
          </p:grpSpPr>
          <p:sp>
            <p:nvSpPr>
              <p:cNvPr id="40" name="Rectangle 39">
                <a:extLst>
                  <a:ext uri="{FF2B5EF4-FFF2-40B4-BE49-F238E27FC236}">
                    <a16:creationId xmlns:a16="http://schemas.microsoft.com/office/drawing/2014/main" id="{6A647EDE-8AED-C14A-AA58-1D33919D081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a:extLst>
                  <a:ext uri="{FF2B5EF4-FFF2-40B4-BE49-F238E27FC236}">
                    <a16:creationId xmlns:a16="http://schemas.microsoft.com/office/drawing/2014/main" id="{EC60F979-163C-D440-B2A1-7E89FDFFF976}"/>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1" name="Rectangle 50">
            <a:extLst>
              <a:ext uri="{FF2B5EF4-FFF2-40B4-BE49-F238E27FC236}">
                <a16:creationId xmlns:a16="http://schemas.microsoft.com/office/drawing/2014/main" id="{8FACC704-450B-C042-86DE-7662753459D7}"/>
              </a:ext>
            </a:extLst>
          </p:cNvPr>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Connector 51">
            <a:extLst>
              <a:ext uri="{FF2B5EF4-FFF2-40B4-BE49-F238E27FC236}">
                <a16:creationId xmlns:a16="http://schemas.microsoft.com/office/drawing/2014/main" id="{E4102484-68DE-F142-9F94-8951B35D78FE}"/>
              </a:ext>
            </a:extLst>
          </p:cNvPr>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Connector 52">
            <a:extLst>
              <a:ext uri="{FF2B5EF4-FFF2-40B4-BE49-F238E27FC236}">
                <a16:creationId xmlns:a16="http://schemas.microsoft.com/office/drawing/2014/main" id="{D4A43DDC-5EA5-1A49-BD32-4A4A9AA5D8A3}"/>
              </a:ext>
            </a:extLst>
          </p:cNvPr>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994ACFA1-1C84-8D4D-9756-BFB67E1DCC54}"/>
              </a:ext>
            </a:extLst>
          </p:cNvPr>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5" name="Straight Connector 54">
            <a:extLst>
              <a:ext uri="{FF2B5EF4-FFF2-40B4-BE49-F238E27FC236}">
                <a16:creationId xmlns:a16="http://schemas.microsoft.com/office/drawing/2014/main" id="{DFD1E01F-3409-B040-95E3-C0483FBCB9EA}"/>
              </a:ext>
            </a:extLst>
          </p:cNvPr>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E47A3F6B-147E-DE4D-81E2-8294CF23C121}"/>
              </a:ext>
            </a:extLst>
          </p:cNvPr>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7" name="Straight Connector 56">
            <a:extLst>
              <a:ext uri="{FF2B5EF4-FFF2-40B4-BE49-F238E27FC236}">
                <a16:creationId xmlns:a16="http://schemas.microsoft.com/office/drawing/2014/main" id="{29173857-61FE-8D48-B871-78EA3460237E}"/>
              </a:ext>
            </a:extLst>
          </p:cNvPr>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8" name="Straight Connector 57">
            <a:extLst>
              <a:ext uri="{FF2B5EF4-FFF2-40B4-BE49-F238E27FC236}">
                <a16:creationId xmlns:a16="http://schemas.microsoft.com/office/drawing/2014/main" id="{E4B518D7-05E6-974B-B47C-41F54AEB45B8}"/>
              </a:ext>
            </a:extLst>
          </p:cNvPr>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a:extLst>
              <a:ext uri="{FF2B5EF4-FFF2-40B4-BE49-F238E27FC236}">
                <a16:creationId xmlns:a16="http://schemas.microsoft.com/office/drawing/2014/main" id="{23C4FEAE-BA2E-7343-B09B-3A9FE2B7D5E0}"/>
              </a:ext>
            </a:extLst>
          </p:cNvPr>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4294B592-6D2A-E340-9875-611EF2768D55}"/>
              </a:ext>
            </a:extLst>
          </p:cNvPr>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a:extLst>
              <a:ext uri="{FF2B5EF4-FFF2-40B4-BE49-F238E27FC236}">
                <a16:creationId xmlns:a16="http://schemas.microsoft.com/office/drawing/2014/main" id="{D2028CC6-B8A3-2948-ABD4-4F7A2376623B}"/>
              </a:ext>
            </a:extLst>
          </p:cNvPr>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a:extLst>
              <a:ext uri="{FF2B5EF4-FFF2-40B4-BE49-F238E27FC236}">
                <a16:creationId xmlns:a16="http://schemas.microsoft.com/office/drawing/2014/main" id="{425137AB-E832-B34F-A6E8-08E0D9831859}"/>
              </a:ext>
            </a:extLst>
          </p:cNvPr>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a:extLst>
              <a:ext uri="{FF2B5EF4-FFF2-40B4-BE49-F238E27FC236}">
                <a16:creationId xmlns:a16="http://schemas.microsoft.com/office/drawing/2014/main" id="{2FA46F51-1B12-7C48-A724-CB9FF46D14D0}"/>
              </a:ext>
            </a:extLst>
          </p:cNvPr>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64" name="Group 97">
            <a:extLst>
              <a:ext uri="{FF2B5EF4-FFF2-40B4-BE49-F238E27FC236}">
                <a16:creationId xmlns:a16="http://schemas.microsoft.com/office/drawing/2014/main" id="{B76306CB-D763-1D48-AE28-C7F3F6797471}"/>
              </a:ext>
            </a:extLst>
          </p:cNvPr>
          <p:cNvGrpSpPr>
            <a:grpSpLocks/>
          </p:cNvGrpSpPr>
          <p:nvPr/>
        </p:nvGrpSpPr>
        <p:grpSpPr bwMode="auto">
          <a:xfrm>
            <a:off x="4546803" y="1389735"/>
            <a:ext cx="23813" cy="25400"/>
            <a:chOff x="8112931" y="3217866"/>
            <a:chExt cx="110967" cy="110967"/>
          </a:xfrm>
        </p:grpSpPr>
        <p:sp>
          <p:nvSpPr>
            <p:cNvPr id="65" name="Oval 64">
              <a:extLst>
                <a:ext uri="{FF2B5EF4-FFF2-40B4-BE49-F238E27FC236}">
                  <a16:creationId xmlns:a16="http://schemas.microsoft.com/office/drawing/2014/main" id="{8DF43424-6594-6940-8437-CAE972D734A9}"/>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6" name="Oval 65">
              <a:extLst>
                <a:ext uri="{FF2B5EF4-FFF2-40B4-BE49-F238E27FC236}">
                  <a16:creationId xmlns:a16="http://schemas.microsoft.com/office/drawing/2014/main" id="{4B8095BE-0FB0-5545-A36D-A36C177BE8F4}"/>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67" name="Group 98">
            <a:extLst>
              <a:ext uri="{FF2B5EF4-FFF2-40B4-BE49-F238E27FC236}">
                <a16:creationId xmlns:a16="http://schemas.microsoft.com/office/drawing/2014/main" id="{A0A4972E-9793-9848-93D0-C4C18651FAFC}"/>
              </a:ext>
            </a:extLst>
          </p:cNvPr>
          <p:cNvGrpSpPr>
            <a:grpSpLocks/>
          </p:cNvGrpSpPr>
          <p:nvPr/>
        </p:nvGrpSpPr>
        <p:grpSpPr bwMode="auto">
          <a:xfrm>
            <a:off x="4546803" y="1399259"/>
            <a:ext cx="23813" cy="23812"/>
            <a:chOff x="8112931" y="3217866"/>
            <a:chExt cx="110967" cy="110967"/>
          </a:xfrm>
        </p:grpSpPr>
        <p:sp>
          <p:nvSpPr>
            <p:cNvPr id="68" name="Oval 67">
              <a:extLst>
                <a:ext uri="{FF2B5EF4-FFF2-40B4-BE49-F238E27FC236}">
                  <a16:creationId xmlns:a16="http://schemas.microsoft.com/office/drawing/2014/main" id="{55BADC28-BD05-F449-BCE5-ABF9AD7411BA}"/>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9" name="Oval 68">
              <a:extLst>
                <a:ext uri="{FF2B5EF4-FFF2-40B4-BE49-F238E27FC236}">
                  <a16:creationId xmlns:a16="http://schemas.microsoft.com/office/drawing/2014/main" id="{69072BCA-0123-714C-B6D5-D0B27F812120}"/>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0" name="Group 101">
            <a:extLst>
              <a:ext uri="{FF2B5EF4-FFF2-40B4-BE49-F238E27FC236}">
                <a16:creationId xmlns:a16="http://schemas.microsoft.com/office/drawing/2014/main" id="{EA41B06F-9DA1-4C43-B71F-7E16B27A0CE1}"/>
              </a:ext>
            </a:extLst>
          </p:cNvPr>
          <p:cNvGrpSpPr>
            <a:grpSpLocks/>
          </p:cNvGrpSpPr>
          <p:nvPr/>
        </p:nvGrpSpPr>
        <p:grpSpPr bwMode="auto">
          <a:xfrm>
            <a:off x="4546803" y="1432596"/>
            <a:ext cx="23813" cy="25400"/>
            <a:chOff x="8112931" y="3217866"/>
            <a:chExt cx="110967" cy="110967"/>
          </a:xfrm>
        </p:grpSpPr>
        <p:sp>
          <p:nvSpPr>
            <p:cNvPr id="71" name="Oval 70">
              <a:extLst>
                <a:ext uri="{FF2B5EF4-FFF2-40B4-BE49-F238E27FC236}">
                  <a16:creationId xmlns:a16="http://schemas.microsoft.com/office/drawing/2014/main" id="{B92C73C1-570D-3542-8BD7-87BF9EEC5B1D}"/>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a:extLst>
                <a:ext uri="{FF2B5EF4-FFF2-40B4-BE49-F238E27FC236}">
                  <a16:creationId xmlns:a16="http://schemas.microsoft.com/office/drawing/2014/main" id="{BDEA0398-3189-4E45-8FF4-1014AF852D02}"/>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104">
            <a:extLst>
              <a:ext uri="{FF2B5EF4-FFF2-40B4-BE49-F238E27FC236}">
                <a16:creationId xmlns:a16="http://schemas.microsoft.com/office/drawing/2014/main" id="{AD97E863-CEF2-B345-BFA7-C3B0933D1A62}"/>
              </a:ext>
            </a:extLst>
          </p:cNvPr>
          <p:cNvGrpSpPr>
            <a:grpSpLocks/>
          </p:cNvGrpSpPr>
          <p:nvPr/>
        </p:nvGrpSpPr>
        <p:grpSpPr bwMode="auto">
          <a:xfrm>
            <a:off x="4546803" y="1467529"/>
            <a:ext cx="23813" cy="23813"/>
            <a:chOff x="8112931" y="3217866"/>
            <a:chExt cx="110967" cy="110967"/>
          </a:xfrm>
        </p:grpSpPr>
        <p:sp>
          <p:nvSpPr>
            <p:cNvPr id="74" name="Oval 73">
              <a:extLst>
                <a:ext uri="{FF2B5EF4-FFF2-40B4-BE49-F238E27FC236}">
                  <a16:creationId xmlns:a16="http://schemas.microsoft.com/office/drawing/2014/main" id="{5DF6CBA3-FF5F-6B4C-9656-34069D810F9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a:extLst>
                <a:ext uri="{FF2B5EF4-FFF2-40B4-BE49-F238E27FC236}">
                  <a16:creationId xmlns:a16="http://schemas.microsoft.com/office/drawing/2014/main" id="{777319F0-FFAB-8C4D-97E1-B78B945B1EF9}"/>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76" name="Rectangle 75">
            <a:extLst>
              <a:ext uri="{FF2B5EF4-FFF2-40B4-BE49-F238E27FC236}">
                <a16:creationId xmlns:a16="http://schemas.microsoft.com/office/drawing/2014/main" id="{7A7E5075-33BA-AF4B-8F01-DF8B6D20EC05}"/>
              </a:ext>
            </a:extLst>
          </p:cNvPr>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7" name="Rectangle 76">
            <a:extLst>
              <a:ext uri="{FF2B5EF4-FFF2-40B4-BE49-F238E27FC236}">
                <a16:creationId xmlns:a16="http://schemas.microsoft.com/office/drawing/2014/main" id="{A3F6CB22-3D5F-1A42-BF51-BF0B8994095F}"/>
              </a:ext>
            </a:extLst>
          </p:cNvPr>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Rectangle 77">
            <a:extLst>
              <a:ext uri="{FF2B5EF4-FFF2-40B4-BE49-F238E27FC236}">
                <a16:creationId xmlns:a16="http://schemas.microsoft.com/office/drawing/2014/main" id="{B971E2F0-BB1D-864A-A862-ADD6F9C7A6A0}"/>
              </a:ext>
            </a:extLst>
          </p:cNvPr>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9" name="Rectangle 78">
            <a:extLst>
              <a:ext uri="{FF2B5EF4-FFF2-40B4-BE49-F238E27FC236}">
                <a16:creationId xmlns:a16="http://schemas.microsoft.com/office/drawing/2014/main" id="{1E73313A-D504-3B4D-B2E4-476AF5699FD4}"/>
              </a:ext>
            </a:extLst>
          </p:cNvPr>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ounded Rectangle 79">
            <a:extLst>
              <a:ext uri="{FF2B5EF4-FFF2-40B4-BE49-F238E27FC236}">
                <a16:creationId xmlns:a16="http://schemas.microsoft.com/office/drawing/2014/main" id="{33C9B7B8-CF4E-3C43-97A9-B9957CF8D617}"/>
              </a:ext>
            </a:extLst>
          </p:cNvPr>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1" name="Straight Connector 80">
            <a:extLst>
              <a:ext uri="{FF2B5EF4-FFF2-40B4-BE49-F238E27FC236}">
                <a16:creationId xmlns:a16="http://schemas.microsoft.com/office/drawing/2014/main" id="{1186937A-12EF-F448-ABAE-BFDD2D00E911}"/>
              </a:ext>
            </a:extLst>
          </p:cNvPr>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6566FA40-15D0-D644-A9D4-D75AF6A034B5}"/>
              </a:ext>
            </a:extLst>
          </p:cNvPr>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3" name="Straight Connector 82">
            <a:extLst>
              <a:ext uri="{FF2B5EF4-FFF2-40B4-BE49-F238E27FC236}">
                <a16:creationId xmlns:a16="http://schemas.microsoft.com/office/drawing/2014/main" id="{ACD5F868-576C-CF44-A015-9BA7CB771509}"/>
              </a:ext>
            </a:extLst>
          </p:cNvPr>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4" name="Straight Connector 83">
            <a:extLst>
              <a:ext uri="{FF2B5EF4-FFF2-40B4-BE49-F238E27FC236}">
                <a16:creationId xmlns:a16="http://schemas.microsoft.com/office/drawing/2014/main" id="{B2CAD220-747C-D145-875D-385655283C78}"/>
              </a:ext>
            </a:extLst>
          </p:cNvPr>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5" name="Straight Connector 84">
            <a:extLst>
              <a:ext uri="{FF2B5EF4-FFF2-40B4-BE49-F238E27FC236}">
                <a16:creationId xmlns:a16="http://schemas.microsoft.com/office/drawing/2014/main" id="{A2ADEA84-3973-4644-9B30-F167D79CD29B}"/>
              </a:ext>
            </a:extLst>
          </p:cNvPr>
          <p:cNvCxnSpPr>
            <a:stCxn id="17" idx="0"/>
            <a:endCxn id="17"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6" name="Straight Connector 85">
            <a:extLst>
              <a:ext uri="{FF2B5EF4-FFF2-40B4-BE49-F238E27FC236}">
                <a16:creationId xmlns:a16="http://schemas.microsoft.com/office/drawing/2014/main" id="{531C6862-0C15-4941-894A-486924727ABC}"/>
              </a:ext>
            </a:extLst>
          </p:cNvPr>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7" name="Straight Connector 86">
            <a:extLst>
              <a:ext uri="{FF2B5EF4-FFF2-40B4-BE49-F238E27FC236}">
                <a16:creationId xmlns:a16="http://schemas.microsoft.com/office/drawing/2014/main" id="{E8FDCB7F-09B9-6546-8472-0D9066451032}"/>
              </a:ext>
            </a:extLst>
          </p:cNvPr>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8" name="Rectangle 87">
            <a:extLst>
              <a:ext uri="{FF2B5EF4-FFF2-40B4-BE49-F238E27FC236}">
                <a16:creationId xmlns:a16="http://schemas.microsoft.com/office/drawing/2014/main" id="{B0FE1053-EC02-1643-9D9E-64CAF445D1FA}"/>
              </a:ext>
            </a:extLst>
          </p:cNvPr>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7F664DA4-8FD5-394E-8E3F-BDF357F6CF55}"/>
              </a:ext>
            </a:extLst>
          </p:cNvPr>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0" name="Group 27668">
            <a:extLst>
              <a:ext uri="{FF2B5EF4-FFF2-40B4-BE49-F238E27FC236}">
                <a16:creationId xmlns:a16="http://schemas.microsoft.com/office/drawing/2014/main" id="{65DC1F56-3FB7-304F-A200-37F8CE46ACB8}"/>
              </a:ext>
            </a:extLst>
          </p:cNvPr>
          <p:cNvGrpSpPr>
            <a:grpSpLocks/>
          </p:cNvGrpSpPr>
          <p:nvPr/>
        </p:nvGrpSpPr>
        <p:grpSpPr bwMode="auto">
          <a:xfrm>
            <a:off x="990441" y="1200822"/>
            <a:ext cx="1228725" cy="863600"/>
            <a:chOff x="640045" y="3157538"/>
            <a:chExt cx="1228725" cy="863600"/>
          </a:xfrm>
        </p:grpSpPr>
        <p:sp>
          <p:nvSpPr>
            <p:cNvPr id="91" name="Rectangle 90">
              <a:extLst>
                <a:ext uri="{FF2B5EF4-FFF2-40B4-BE49-F238E27FC236}">
                  <a16:creationId xmlns:a16="http://schemas.microsoft.com/office/drawing/2014/main" id="{7D383ED3-D469-D14D-B123-7B11D0DA424E}"/>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a:extLst>
                <a:ext uri="{FF2B5EF4-FFF2-40B4-BE49-F238E27FC236}">
                  <a16:creationId xmlns:a16="http://schemas.microsoft.com/office/drawing/2014/main" id="{5591983C-B277-D54D-B7C1-107661AE22B0}"/>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a:extLst>
                <a:ext uri="{FF2B5EF4-FFF2-40B4-BE49-F238E27FC236}">
                  <a16:creationId xmlns:a16="http://schemas.microsoft.com/office/drawing/2014/main" id="{43C799D8-B96A-1346-B482-E26B27F5DF57}"/>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4" name="Rectangle 93">
              <a:extLst>
                <a:ext uri="{FF2B5EF4-FFF2-40B4-BE49-F238E27FC236}">
                  <a16:creationId xmlns:a16="http://schemas.microsoft.com/office/drawing/2014/main" id="{C7290227-E987-684C-97AB-006277475F2F}"/>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a:extLst>
                <a:ext uri="{FF2B5EF4-FFF2-40B4-BE49-F238E27FC236}">
                  <a16:creationId xmlns:a16="http://schemas.microsoft.com/office/drawing/2014/main" id="{8C120135-784F-7E44-AB40-1B0BE84673AC}"/>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a:extLst>
                <a:ext uri="{FF2B5EF4-FFF2-40B4-BE49-F238E27FC236}">
                  <a16:creationId xmlns:a16="http://schemas.microsoft.com/office/drawing/2014/main" id="{C8F3CC33-CDC9-BE40-AC54-3A3EB2AEEEAC}"/>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a:extLst>
                <a:ext uri="{FF2B5EF4-FFF2-40B4-BE49-F238E27FC236}">
                  <a16:creationId xmlns:a16="http://schemas.microsoft.com/office/drawing/2014/main" id="{EB860BE7-7331-6C49-8A27-92845CBC8440}"/>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a:extLst>
                <a:ext uri="{FF2B5EF4-FFF2-40B4-BE49-F238E27FC236}">
                  <a16:creationId xmlns:a16="http://schemas.microsoft.com/office/drawing/2014/main" id="{80347F80-592E-B44A-8CB8-E8FACCEE21B5}"/>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a:extLst>
                <a:ext uri="{FF2B5EF4-FFF2-40B4-BE49-F238E27FC236}">
                  <a16:creationId xmlns:a16="http://schemas.microsoft.com/office/drawing/2014/main" id="{D821160E-EFC4-A34E-8469-902F8AA5B10B}"/>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a:extLst>
                <a:ext uri="{FF2B5EF4-FFF2-40B4-BE49-F238E27FC236}">
                  <a16:creationId xmlns:a16="http://schemas.microsoft.com/office/drawing/2014/main" id="{732D0A6D-1107-1D49-AB44-51FC12715C96}"/>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a:extLst>
                <a:ext uri="{FF2B5EF4-FFF2-40B4-BE49-F238E27FC236}">
                  <a16:creationId xmlns:a16="http://schemas.microsoft.com/office/drawing/2014/main" id="{9A92DF0C-47A7-AE43-ACC1-97B311376C8B}"/>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a:extLst>
                <a:ext uri="{FF2B5EF4-FFF2-40B4-BE49-F238E27FC236}">
                  <a16:creationId xmlns:a16="http://schemas.microsoft.com/office/drawing/2014/main" id="{20B8FF1D-43F3-0B46-98CA-10A4EF4E6E71}"/>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a:extLst>
                <a:ext uri="{FF2B5EF4-FFF2-40B4-BE49-F238E27FC236}">
                  <a16:creationId xmlns:a16="http://schemas.microsoft.com/office/drawing/2014/main" id="{8F4A1E31-A91C-054A-8343-645506F3797D}"/>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a:extLst>
                <a:ext uri="{FF2B5EF4-FFF2-40B4-BE49-F238E27FC236}">
                  <a16:creationId xmlns:a16="http://schemas.microsoft.com/office/drawing/2014/main" id="{546CCF11-323C-484D-A0AD-A7C8462D5231}"/>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05" name="Group 294">
              <a:extLst>
                <a:ext uri="{FF2B5EF4-FFF2-40B4-BE49-F238E27FC236}">
                  <a16:creationId xmlns:a16="http://schemas.microsoft.com/office/drawing/2014/main" id="{66D36BBE-28E8-1E47-92C6-491A0B44B6FA}"/>
                </a:ext>
              </a:extLst>
            </p:cNvPr>
            <p:cNvGrpSpPr>
              <a:grpSpLocks/>
            </p:cNvGrpSpPr>
            <p:nvPr/>
          </p:nvGrpSpPr>
          <p:grpSpPr bwMode="auto">
            <a:xfrm>
              <a:off x="997419" y="3522291"/>
              <a:ext cx="496710" cy="257828"/>
              <a:chOff x="339996" y="3313113"/>
              <a:chExt cx="1120775" cy="655637"/>
            </a:xfrm>
          </p:grpSpPr>
          <p:sp>
            <p:nvSpPr>
              <p:cNvPr id="106" name="Rectangle 105">
                <a:extLst>
                  <a:ext uri="{FF2B5EF4-FFF2-40B4-BE49-F238E27FC236}">
                    <a16:creationId xmlns:a16="http://schemas.microsoft.com/office/drawing/2014/main" id="{771C0D83-9573-9C4F-AD7D-C5F22B4E0A16}"/>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7" name="Straight Connector 106">
                <a:extLst>
                  <a:ext uri="{FF2B5EF4-FFF2-40B4-BE49-F238E27FC236}">
                    <a16:creationId xmlns:a16="http://schemas.microsoft.com/office/drawing/2014/main" id="{29946ECD-3046-3548-A840-D63638562497}"/>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a:extLst>
                  <a:ext uri="{FF2B5EF4-FFF2-40B4-BE49-F238E27FC236}">
                    <a16:creationId xmlns:a16="http://schemas.microsoft.com/office/drawing/2014/main" id="{F0293EA0-83C0-1E43-8464-674B0ECB255E}"/>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Rectangle 108">
                <a:extLst>
                  <a:ext uri="{FF2B5EF4-FFF2-40B4-BE49-F238E27FC236}">
                    <a16:creationId xmlns:a16="http://schemas.microsoft.com/office/drawing/2014/main" id="{73EA872F-A291-DC47-ACCF-7DA4D2AB5C47}"/>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a:extLst>
                  <a:ext uri="{FF2B5EF4-FFF2-40B4-BE49-F238E27FC236}">
                    <a16:creationId xmlns:a16="http://schemas.microsoft.com/office/drawing/2014/main" id="{E69A3C49-9DEA-2A46-B152-7E89587E8A1C}"/>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7854B3A0-7C30-A44F-841C-36D069989267}"/>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D6E90CFD-65E1-C14E-B0E0-BC966E6C2A20}"/>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3" name="Group 27669">
            <a:extLst>
              <a:ext uri="{FF2B5EF4-FFF2-40B4-BE49-F238E27FC236}">
                <a16:creationId xmlns:a16="http://schemas.microsoft.com/office/drawing/2014/main" id="{37E60C8C-D455-8241-9D7D-148383413CC5}"/>
              </a:ext>
            </a:extLst>
          </p:cNvPr>
          <p:cNvGrpSpPr>
            <a:grpSpLocks/>
          </p:cNvGrpSpPr>
          <p:nvPr/>
        </p:nvGrpSpPr>
        <p:grpSpPr bwMode="auto">
          <a:xfrm>
            <a:off x="2289011" y="1203996"/>
            <a:ext cx="1228725" cy="863600"/>
            <a:chOff x="1938138" y="3160713"/>
            <a:chExt cx="1228725" cy="863600"/>
          </a:xfrm>
        </p:grpSpPr>
        <p:sp>
          <p:nvSpPr>
            <p:cNvPr id="114" name="Rectangle 113">
              <a:extLst>
                <a:ext uri="{FF2B5EF4-FFF2-40B4-BE49-F238E27FC236}">
                  <a16:creationId xmlns:a16="http://schemas.microsoft.com/office/drawing/2014/main" id="{119DA755-7BCD-7C48-A214-B966E96F49F1}"/>
                </a:ext>
              </a:extLst>
            </p:cNvPr>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5" name="Rectangle 114">
              <a:extLst>
                <a:ext uri="{FF2B5EF4-FFF2-40B4-BE49-F238E27FC236}">
                  <a16:creationId xmlns:a16="http://schemas.microsoft.com/office/drawing/2014/main" id="{604E785D-1368-A74B-9156-8865B1D762B4}"/>
                </a:ext>
              </a:extLst>
            </p:cNvPr>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A5DDA6B4-1C74-5942-BF07-0B47513136BB}"/>
                </a:ext>
              </a:extLst>
            </p:cNvPr>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1B307653-758D-024D-9103-FA6917734391}"/>
                </a:ext>
              </a:extLst>
            </p:cNvPr>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8B860862-619C-114A-85EB-20FD4838E5CE}"/>
                </a:ext>
              </a:extLst>
            </p:cNvPr>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ectangle 118">
              <a:extLst>
                <a:ext uri="{FF2B5EF4-FFF2-40B4-BE49-F238E27FC236}">
                  <a16:creationId xmlns:a16="http://schemas.microsoft.com/office/drawing/2014/main" id="{7A34F49B-9C0B-8E49-A6A6-7E2BE1E75FC0}"/>
                </a:ext>
              </a:extLst>
            </p:cNvPr>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0" name="Rectangle 119">
              <a:extLst>
                <a:ext uri="{FF2B5EF4-FFF2-40B4-BE49-F238E27FC236}">
                  <a16:creationId xmlns:a16="http://schemas.microsoft.com/office/drawing/2014/main" id="{9A7690C3-CD64-4745-BB6B-91F0D526FC84}"/>
                </a:ext>
              </a:extLst>
            </p:cNvPr>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a:extLst>
                <a:ext uri="{FF2B5EF4-FFF2-40B4-BE49-F238E27FC236}">
                  <a16:creationId xmlns:a16="http://schemas.microsoft.com/office/drawing/2014/main" id="{74FBE8A0-BE97-EE40-9711-2CC051AE5820}"/>
                </a:ext>
              </a:extLst>
            </p:cNvPr>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a:extLst>
                <a:ext uri="{FF2B5EF4-FFF2-40B4-BE49-F238E27FC236}">
                  <a16:creationId xmlns:a16="http://schemas.microsoft.com/office/drawing/2014/main" id="{58F0C355-A771-604D-A2B0-AFBC1A38AC0E}"/>
                </a:ext>
              </a:extLst>
            </p:cNvPr>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a:extLst>
                <a:ext uri="{FF2B5EF4-FFF2-40B4-BE49-F238E27FC236}">
                  <a16:creationId xmlns:a16="http://schemas.microsoft.com/office/drawing/2014/main" id="{BC427D6C-47E5-9B41-9008-234D1E6D7284}"/>
                </a:ext>
              </a:extLst>
            </p:cNvPr>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a:extLst>
                <a:ext uri="{FF2B5EF4-FFF2-40B4-BE49-F238E27FC236}">
                  <a16:creationId xmlns:a16="http://schemas.microsoft.com/office/drawing/2014/main" id="{76B24FDD-6211-F643-9963-7F0158BBA631}"/>
                </a:ext>
              </a:extLst>
            </p:cNvPr>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a:extLst>
                <a:ext uri="{FF2B5EF4-FFF2-40B4-BE49-F238E27FC236}">
                  <a16:creationId xmlns:a16="http://schemas.microsoft.com/office/drawing/2014/main" id="{68290272-5D5E-3A42-AC67-90A692D3B288}"/>
                </a:ext>
              </a:extLst>
            </p:cNvPr>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a:extLst>
                <a:ext uri="{FF2B5EF4-FFF2-40B4-BE49-F238E27FC236}">
                  <a16:creationId xmlns:a16="http://schemas.microsoft.com/office/drawing/2014/main" id="{CFA5C6CB-1A87-9748-9B41-2FEE6EF07EB4}"/>
                </a:ext>
              </a:extLst>
            </p:cNvPr>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a:extLst>
                <a:ext uri="{FF2B5EF4-FFF2-40B4-BE49-F238E27FC236}">
                  <a16:creationId xmlns:a16="http://schemas.microsoft.com/office/drawing/2014/main" id="{D6F8E7BF-1DC1-7D4B-BDCD-7A6C2DB982D7}"/>
                </a:ext>
              </a:extLst>
            </p:cNvPr>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28" name="Group 309">
              <a:extLst>
                <a:ext uri="{FF2B5EF4-FFF2-40B4-BE49-F238E27FC236}">
                  <a16:creationId xmlns:a16="http://schemas.microsoft.com/office/drawing/2014/main" id="{24DEE0EB-967A-1047-8169-DB8C0F06A532}"/>
                </a:ext>
              </a:extLst>
            </p:cNvPr>
            <p:cNvGrpSpPr>
              <a:grpSpLocks/>
            </p:cNvGrpSpPr>
            <p:nvPr/>
          </p:nvGrpSpPr>
          <p:grpSpPr bwMode="auto">
            <a:xfrm>
              <a:off x="2285349" y="3540221"/>
              <a:ext cx="496710" cy="257828"/>
              <a:chOff x="339996" y="3313113"/>
              <a:chExt cx="1120775" cy="655637"/>
            </a:xfrm>
          </p:grpSpPr>
          <p:sp>
            <p:nvSpPr>
              <p:cNvPr id="136" name="Rectangle 135">
                <a:extLst>
                  <a:ext uri="{FF2B5EF4-FFF2-40B4-BE49-F238E27FC236}">
                    <a16:creationId xmlns:a16="http://schemas.microsoft.com/office/drawing/2014/main" id="{43934A8A-2A8B-A14E-AA2E-EBDA24FF7CBA}"/>
                  </a:ext>
                </a:extLst>
              </p:cNvPr>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7" name="Straight Connector 136">
                <a:extLst>
                  <a:ext uri="{FF2B5EF4-FFF2-40B4-BE49-F238E27FC236}">
                    <a16:creationId xmlns:a16="http://schemas.microsoft.com/office/drawing/2014/main" id="{4462947B-4FD9-F844-AD06-C8974437888A}"/>
                  </a:ext>
                </a:extLst>
              </p:cNvPr>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8" name="Straight Connector 137">
                <a:extLst>
                  <a:ext uri="{FF2B5EF4-FFF2-40B4-BE49-F238E27FC236}">
                    <a16:creationId xmlns:a16="http://schemas.microsoft.com/office/drawing/2014/main" id="{B11E2AFD-96E0-E746-AD9A-C6681D241306}"/>
                  </a:ext>
                </a:extLst>
              </p:cNvPr>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9" name="Rectangle 138">
                <a:extLst>
                  <a:ext uri="{FF2B5EF4-FFF2-40B4-BE49-F238E27FC236}">
                    <a16:creationId xmlns:a16="http://schemas.microsoft.com/office/drawing/2014/main" id="{D0778523-EFA0-F34F-94B9-3879C1F60023}"/>
                  </a:ext>
                </a:extLst>
              </p:cNvPr>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a:extLst>
                  <a:ext uri="{FF2B5EF4-FFF2-40B4-BE49-F238E27FC236}">
                    <a16:creationId xmlns:a16="http://schemas.microsoft.com/office/drawing/2014/main" id="{6FFB2D53-1005-BB4B-8CC7-B6CEAAA98CC9}"/>
                  </a:ext>
                </a:extLst>
              </p:cNvPr>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a:extLst>
                  <a:ext uri="{FF2B5EF4-FFF2-40B4-BE49-F238E27FC236}">
                    <a16:creationId xmlns:a16="http://schemas.microsoft.com/office/drawing/2014/main" id="{9F426B7F-2583-1044-88AA-232D3BE95082}"/>
                  </a:ext>
                </a:extLst>
              </p:cNvPr>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2" name="Rectangle 141">
                <a:extLst>
                  <a:ext uri="{FF2B5EF4-FFF2-40B4-BE49-F238E27FC236}">
                    <a16:creationId xmlns:a16="http://schemas.microsoft.com/office/drawing/2014/main" id="{DAF2092C-B913-4C43-A808-C33C929437E0}"/>
                  </a:ext>
                </a:extLst>
              </p:cNvPr>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9" name="Group 317">
              <a:extLst>
                <a:ext uri="{FF2B5EF4-FFF2-40B4-BE49-F238E27FC236}">
                  <a16:creationId xmlns:a16="http://schemas.microsoft.com/office/drawing/2014/main" id="{21C559BC-0B20-6B42-9FB7-40209B022E45}"/>
                </a:ext>
              </a:extLst>
            </p:cNvPr>
            <p:cNvGrpSpPr>
              <a:grpSpLocks/>
            </p:cNvGrpSpPr>
            <p:nvPr/>
          </p:nvGrpSpPr>
          <p:grpSpPr bwMode="auto">
            <a:xfrm>
              <a:off x="2178131" y="3451412"/>
              <a:ext cx="705511" cy="403412"/>
              <a:chOff x="2984959" y="3302000"/>
              <a:chExt cx="1120775" cy="660400"/>
            </a:xfrm>
          </p:grpSpPr>
          <p:sp>
            <p:nvSpPr>
              <p:cNvPr id="130" name="Rectangle 129">
                <a:extLst>
                  <a:ext uri="{FF2B5EF4-FFF2-40B4-BE49-F238E27FC236}">
                    <a16:creationId xmlns:a16="http://schemas.microsoft.com/office/drawing/2014/main" id="{9E79082E-B2E0-9949-AC97-DC87645C75F9}"/>
                  </a:ext>
                </a:extLst>
              </p:cNvPr>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a:extLst>
                  <a:ext uri="{FF2B5EF4-FFF2-40B4-BE49-F238E27FC236}">
                    <a16:creationId xmlns:a16="http://schemas.microsoft.com/office/drawing/2014/main" id="{D281A3DC-BD2C-9F45-9FD8-CC8A91F2DB5B}"/>
                  </a:ext>
                </a:extLst>
              </p:cNvPr>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a:extLst>
                  <a:ext uri="{FF2B5EF4-FFF2-40B4-BE49-F238E27FC236}">
                    <a16:creationId xmlns:a16="http://schemas.microsoft.com/office/drawing/2014/main" id="{07F334B8-1736-2C45-B792-B3A7727C7E3D}"/>
                  </a:ext>
                </a:extLst>
              </p:cNvPr>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a:extLst>
                  <a:ext uri="{FF2B5EF4-FFF2-40B4-BE49-F238E27FC236}">
                    <a16:creationId xmlns:a16="http://schemas.microsoft.com/office/drawing/2014/main" id="{7D5BA62B-48F5-7347-BDA1-2B03BCCF5AEB}"/>
                  </a:ext>
                </a:extLst>
              </p:cNvPr>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4" name="Rectangle 133">
                <a:extLst>
                  <a:ext uri="{FF2B5EF4-FFF2-40B4-BE49-F238E27FC236}">
                    <a16:creationId xmlns:a16="http://schemas.microsoft.com/office/drawing/2014/main" id="{DC8E0821-5F80-FC46-855D-7FFFDF8FFBD2}"/>
                  </a:ext>
                </a:extLst>
              </p:cNvPr>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5" name="Rectangle 134">
                <a:extLst>
                  <a:ext uri="{FF2B5EF4-FFF2-40B4-BE49-F238E27FC236}">
                    <a16:creationId xmlns:a16="http://schemas.microsoft.com/office/drawing/2014/main" id="{097049CA-784F-2E41-8FF0-BAA9732E65F0}"/>
                  </a:ext>
                </a:extLst>
              </p:cNvPr>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43" name="Group 142">
            <a:extLst>
              <a:ext uri="{FF2B5EF4-FFF2-40B4-BE49-F238E27FC236}">
                <a16:creationId xmlns:a16="http://schemas.microsoft.com/office/drawing/2014/main" id="{A3FDF115-FFF6-A147-BAB6-C89A77B0D7CE}"/>
              </a:ext>
            </a:extLst>
          </p:cNvPr>
          <p:cNvGrpSpPr/>
          <p:nvPr/>
        </p:nvGrpSpPr>
        <p:grpSpPr>
          <a:xfrm>
            <a:off x="4987863" y="1221298"/>
            <a:ext cx="1339754" cy="804299"/>
            <a:chOff x="6424509" y="864237"/>
            <a:chExt cx="1339754" cy="804299"/>
          </a:xfrm>
        </p:grpSpPr>
        <p:grpSp>
          <p:nvGrpSpPr>
            <p:cNvPr id="144" name="Group 143">
              <a:extLst>
                <a:ext uri="{FF2B5EF4-FFF2-40B4-BE49-F238E27FC236}">
                  <a16:creationId xmlns:a16="http://schemas.microsoft.com/office/drawing/2014/main" id="{194AACE1-1825-134F-B6C8-043A9A92DFC3}"/>
                </a:ext>
              </a:extLst>
            </p:cNvPr>
            <p:cNvGrpSpPr/>
            <p:nvPr/>
          </p:nvGrpSpPr>
          <p:grpSpPr>
            <a:xfrm>
              <a:off x="6424509" y="864237"/>
              <a:ext cx="1339754" cy="804299"/>
              <a:chOff x="4469034" y="1141802"/>
              <a:chExt cx="1270000" cy="566737"/>
            </a:xfrm>
          </p:grpSpPr>
          <p:sp>
            <p:nvSpPr>
              <p:cNvPr id="147" name="Rectangle 146">
                <a:extLst>
                  <a:ext uri="{FF2B5EF4-FFF2-40B4-BE49-F238E27FC236}">
                    <a16:creationId xmlns:a16="http://schemas.microsoft.com/office/drawing/2014/main" id="{FB21DC07-1C28-0B44-A79B-8C4831E1D759}"/>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48" name="Rounded Rectangle 147">
                <a:extLst>
                  <a:ext uri="{FF2B5EF4-FFF2-40B4-BE49-F238E27FC236}">
                    <a16:creationId xmlns:a16="http://schemas.microsoft.com/office/drawing/2014/main" id="{FE0317B3-094D-A048-8ADB-93B48A410481}"/>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45" name="Rectangle 144">
              <a:extLst>
                <a:ext uri="{FF2B5EF4-FFF2-40B4-BE49-F238E27FC236}">
                  <a16:creationId xmlns:a16="http://schemas.microsoft.com/office/drawing/2014/main" id="{331A1ECA-EC2B-E14E-8651-89E5F666242B}"/>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46" name="Rounded Rectangle 145">
              <a:extLst>
                <a:ext uri="{FF2B5EF4-FFF2-40B4-BE49-F238E27FC236}">
                  <a16:creationId xmlns:a16="http://schemas.microsoft.com/office/drawing/2014/main" id="{B34265B5-DB12-4B42-97BC-4F618E0E8714}"/>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49" name="Straight Connector 148">
            <a:extLst>
              <a:ext uri="{FF2B5EF4-FFF2-40B4-BE49-F238E27FC236}">
                <a16:creationId xmlns:a16="http://schemas.microsoft.com/office/drawing/2014/main" id="{A6D93C67-B924-EB4C-9EB4-4971FAFBA5BB}"/>
              </a:ext>
            </a:extLst>
          </p:cNvPr>
          <p:cNvCxnSpPr>
            <a:stCxn id="147" idx="2"/>
            <a:endCxn id="154"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0" name="Rectangle 149">
            <a:extLst>
              <a:ext uri="{FF2B5EF4-FFF2-40B4-BE49-F238E27FC236}">
                <a16:creationId xmlns:a16="http://schemas.microsoft.com/office/drawing/2014/main" id="{37E54502-4F64-414A-9025-F79157E9887B}"/>
              </a:ext>
            </a:extLst>
          </p:cNvPr>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1" name="Rectangle 150">
            <a:extLst>
              <a:ext uri="{FF2B5EF4-FFF2-40B4-BE49-F238E27FC236}">
                <a16:creationId xmlns:a16="http://schemas.microsoft.com/office/drawing/2014/main" id="{652A596B-2F6B-0F41-972D-6E4935042D48}"/>
              </a:ext>
            </a:extLst>
          </p:cNvPr>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2" name="Rectangle 151">
            <a:extLst>
              <a:ext uri="{FF2B5EF4-FFF2-40B4-BE49-F238E27FC236}">
                <a16:creationId xmlns:a16="http://schemas.microsoft.com/office/drawing/2014/main" id="{EE8EEE06-F82A-2A48-A647-909C96FCA422}"/>
              </a:ext>
            </a:extLst>
          </p:cNvPr>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3" name="Rectangle 152">
            <a:extLst>
              <a:ext uri="{FF2B5EF4-FFF2-40B4-BE49-F238E27FC236}">
                <a16:creationId xmlns:a16="http://schemas.microsoft.com/office/drawing/2014/main" id="{752FD8FD-4754-5141-8C6E-325E55A9D8FC}"/>
              </a:ext>
            </a:extLst>
          </p:cNvPr>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4" name="Rectangle 153">
            <a:extLst>
              <a:ext uri="{FF2B5EF4-FFF2-40B4-BE49-F238E27FC236}">
                <a16:creationId xmlns:a16="http://schemas.microsoft.com/office/drawing/2014/main" id="{5C512800-22A9-9549-89D6-9AF4FE491166}"/>
              </a:ext>
            </a:extLst>
          </p:cNvPr>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5" name="Straight Connector 154">
            <a:extLst>
              <a:ext uri="{FF2B5EF4-FFF2-40B4-BE49-F238E27FC236}">
                <a16:creationId xmlns:a16="http://schemas.microsoft.com/office/drawing/2014/main" id="{C8A8FDC0-7319-D54C-9A0D-DD7F9624A3E7}"/>
              </a:ext>
            </a:extLst>
          </p:cNvPr>
          <p:cNvCxnSpPr>
            <a:stCxn id="114" idx="2"/>
            <a:endCxn id="151"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6" name="Straight Connector 155">
            <a:extLst>
              <a:ext uri="{FF2B5EF4-FFF2-40B4-BE49-F238E27FC236}">
                <a16:creationId xmlns:a16="http://schemas.microsoft.com/office/drawing/2014/main" id="{81306FFC-B710-074A-9204-250FB0AD3456}"/>
              </a:ext>
            </a:extLst>
          </p:cNvPr>
          <p:cNvCxnSpPr>
            <a:stCxn id="14" idx="2"/>
            <a:endCxn id="152"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7" name="Straight Connector 156">
            <a:extLst>
              <a:ext uri="{FF2B5EF4-FFF2-40B4-BE49-F238E27FC236}">
                <a16:creationId xmlns:a16="http://schemas.microsoft.com/office/drawing/2014/main" id="{BAEB4E22-D385-6747-8477-B1D595AD16D6}"/>
              </a:ext>
            </a:extLst>
          </p:cNvPr>
          <p:cNvCxnSpPr>
            <a:stCxn id="91" idx="2"/>
            <a:endCxn id="150"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8" name="Rounded Rectangle 20">
            <a:extLst>
              <a:ext uri="{FF2B5EF4-FFF2-40B4-BE49-F238E27FC236}">
                <a16:creationId xmlns:a16="http://schemas.microsoft.com/office/drawing/2014/main" id="{284F9208-56CD-1743-A175-FA86C7976E75}"/>
              </a:ext>
            </a:extLst>
          </p:cNvPr>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60" name="Rounded Rectangle 20">
            <a:extLst>
              <a:ext uri="{FF2B5EF4-FFF2-40B4-BE49-F238E27FC236}">
                <a16:creationId xmlns:a16="http://schemas.microsoft.com/office/drawing/2014/main" id="{4477AF9F-8A83-A44C-9380-D59142F2EE86}"/>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161" name="Group 160">
            <a:extLst>
              <a:ext uri="{FF2B5EF4-FFF2-40B4-BE49-F238E27FC236}">
                <a16:creationId xmlns:a16="http://schemas.microsoft.com/office/drawing/2014/main" id="{192E55A2-1275-BC49-B0E1-7903A08C2657}"/>
              </a:ext>
            </a:extLst>
          </p:cNvPr>
          <p:cNvGrpSpPr/>
          <p:nvPr/>
        </p:nvGrpSpPr>
        <p:grpSpPr>
          <a:xfrm>
            <a:off x="2994200" y="3379891"/>
            <a:ext cx="1160032" cy="929955"/>
            <a:chOff x="5454524" y="2009903"/>
            <a:chExt cx="1160032" cy="929955"/>
          </a:xfrm>
        </p:grpSpPr>
        <p:sp>
          <p:nvSpPr>
            <p:cNvPr id="162" name="Can 161">
              <a:extLst>
                <a:ext uri="{FF2B5EF4-FFF2-40B4-BE49-F238E27FC236}">
                  <a16:creationId xmlns:a16="http://schemas.microsoft.com/office/drawing/2014/main" id="{E7853FB2-A898-3840-B187-322165C4384E}"/>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3" name="Multidocument 241">
              <a:extLst>
                <a:ext uri="{FF2B5EF4-FFF2-40B4-BE49-F238E27FC236}">
                  <a16:creationId xmlns:a16="http://schemas.microsoft.com/office/drawing/2014/main" id="{029D1F29-D367-F546-923B-2FF983D03FC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64" name="Slide Number Placeholder 148">
            <a:extLst>
              <a:ext uri="{FF2B5EF4-FFF2-40B4-BE49-F238E27FC236}">
                <a16:creationId xmlns:a16="http://schemas.microsoft.com/office/drawing/2014/main" id="{39B6A35B-BA28-DE46-B2A5-9DEDE5CC405A}"/>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44</a:t>
            </a:fld>
            <a:endParaRPr lang="en-US" sz="1000"/>
          </a:p>
        </p:txBody>
      </p:sp>
      <p:sp>
        <p:nvSpPr>
          <p:cNvPr id="165" name="Left-Right Arrow 1">
            <a:extLst>
              <a:ext uri="{FF2B5EF4-FFF2-40B4-BE49-F238E27FC236}">
                <a16:creationId xmlns:a16="http://schemas.microsoft.com/office/drawing/2014/main" id="{3A5F2DDD-48A3-2C4D-A059-F6BD39A2DE76}"/>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6" name="Down Arrow 165">
            <a:extLst>
              <a:ext uri="{FF2B5EF4-FFF2-40B4-BE49-F238E27FC236}">
                <a16:creationId xmlns:a16="http://schemas.microsoft.com/office/drawing/2014/main" id="{15227D65-6A1B-034A-A1A9-5515A0331D02}"/>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7" name="TextBox 166">
            <a:extLst>
              <a:ext uri="{FF2B5EF4-FFF2-40B4-BE49-F238E27FC236}">
                <a16:creationId xmlns:a16="http://schemas.microsoft.com/office/drawing/2014/main" id="{F9C4248F-E141-F64A-87BE-EC1565CA6839}"/>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68" name="TextBox 167">
            <a:extLst>
              <a:ext uri="{FF2B5EF4-FFF2-40B4-BE49-F238E27FC236}">
                <a16:creationId xmlns:a16="http://schemas.microsoft.com/office/drawing/2014/main" id="{F1A3530D-9680-814A-9983-13DFA3596F2A}"/>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
        <p:nvSpPr>
          <p:cNvPr id="169" name="TextBox 168">
            <a:extLst>
              <a:ext uri="{FF2B5EF4-FFF2-40B4-BE49-F238E27FC236}">
                <a16:creationId xmlns:a16="http://schemas.microsoft.com/office/drawing/2014/main" id="{B58319FA-BC90-104B-8C19-7C497AB49CDA}"/>
              </a:ext>
            </a:extLst>
          </p:cNvPr>
          <p:cNvSpPr txBox="1"/>
          <p:nvPr/>
        </p:nvSpPr>
        <p:spPr>
          <a:xfrm>
            <a:off x="75029" y="2320525"/>
            <a:ext cx="752129" cy="523220"/>
          </a:xfrm>
          <a:prstGeom prst="rect">
            <a:avLst/>
          </a:prstGeom>
          <a:noFill/>
        </p:spPr>
        <p:txBody>
          <a:bodyPr wrap="none" rtlCol="0">
            <a:spAutoFit/>
          </a:bodyPr>
          <a:lstStyle/>
          <a:p>
            <a:r>
              <a:rPr lang="en-US" dirty="0" err="1"/>
              <a:t>ODPi</a:t>
            </a:r>
            <a:endParaRPr lang="en-US" dirty="0"/>
          </a:p>
          <a:p>
            <a:r>
              <a:rPr lang="en-US" dirty="0"/>
              <a:t> Egeria</a:t>
            </a:r>
          </a:p>
        </p:txBody>
      </p:sp>
      <p:sp>
        <p:nvSpPr>
          <p:cNvPr id="170" name="TextBox 169">
            <a:extLst>
              <a:ext uri="{FF2B5EF4-FFF2-40B4-BE49-F238E27FC236}">
                <a16:creationId xmlns:a16="http://schemas.microsoft.com/office/drawing/2014/main" id="{71F6865A-5AEC-504A-A893-4CE75CCF84B8}"/>
              </a:ext>
            </a:extLst>
          </p:cNvPr>
          <p:cNvSpPr txBox="1"/>
          <p:nvPr/>
        </p:nvSpPr>
        <p:spPr>
          <a:xfrm>
            <a:off x="62031" y="3570269"/>
            <a:ext cx="1109599" cy="523220"/>
          </a:xfrm>
          <a:prstGeom prst="rect">
            <a:avLst/>
          </a:prstGeom>
          <a:noFill/>
        </p:spPr>
        <p:txBody>
          <a:bodyPr wrap="none" rtlCol="0">
            <a:spAutoFit/>
          </a:bodyPr>
          <a:lstStyle/>
          <a:p>
            <a:r>
              <a:rPr lang="en-US" dirty="0"/>
              <a:t>Metadata</a:t>
            </a:r>
          </a:p>
          <a:p>
            <a:r>
              <a:rPr lang="en-US" dirty="0"/>
              <a:t>repositories</a:t>
            </a:r>
          </a:p>
        </p:txBody>
      </p:sp>
      <p:sp>
        <p:nvSpPr>
          <p:cNvPr id="4" name="Oval 3">
            <a:extLst>
              <a:ext uri="{FF2B5EF4-FFF2-40B4-BE49-F238E27FC236}">
                <a16:creationId xmlns:a16="http://schemas.microsoft.com/office/drawing/2014/main" id="{53267394-4545-7A48-A167-F067C44B37BF}"/>
              </a:ext>
            </a:extLst>
          </p:cNvPr>
          <p:cNvSpPr/>
          <p:nvPr/>
        </p:nvSpPr>
        <p:spPr>
          <a:xfrm>
            <a:off x="5199915" y="3304369"/>
            <a:ext cx="244512" cy="2480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3" name="Oval 172">
            <a:extLst>
              <a:ext uri="{FF2B5EF4-FFF2-40B4-BE49-F238E27FC236}">
                <a16:creationId xmlns:a16="http://schemas.microsoft.com/office/drawing/2014/main" id="{AE7B7F60-8A2E-3A46-B7FA-8F79A4BFE7EB}"/>
              </a:ext>
            </a:extLst>
          </p:cNvPr>
          <p:cNvSpPr/>
          <p:nvPr/>
        </p:nvSpPr>
        <p:spPr>
          <a:xfrm>
            <a:off x="3471497" y="3289773"/>
            <a:ext cx="244512" cy="2480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5" name="Oval 174">
            <a:extLst>
              <a:ext uri="{FF2B5EF4-FFF2-40B4-BE49-F238E27FC236}">
                <a16:creationId xmlns:a16="http://schemas.microsoft.com/office/drawing/2014/main" id="{9E955052-2C31-974A-AAEF-B6791562E770}"/>
              </a:ext>
            </a:extLst>
          </p:cNvPr>
          <p:cNvSpPr/>
          <p:nvPr/>
        </p:nvSpPr>
        <p:spPr>
          <a:xfrm>
            <a:off x="3483713" y="3302977"/>
            <a:ext cx="244512" cy="2480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7" name="Oval 176">
            <a:extLst>
              <a:ext uri="{FF2B5EF4-FFF2-40B4-BE49-F238E27FC236}">
                <a16:creationId xmlns:a16="http://schemas.microsoft.com/office/drawing/2014/main" id="{3B389714-D2EB-A742-8941-4C9A568ECD24}"/>
              </a:ext>
            </a:extLst>
          </p:cNvPr>
          <p:cNvSpPr/>
          <p:nvPr/>
        </p:nvSpPr>
        <p:spPr>
          <a:xfrm>
            <a:off x="5156642" y="3314213"/>
            <a:ext cx="244512" cy="2480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B3F1B10E-FE79-9C41-8ADC-BF8F125669AB}"/>
              </a:ext>
            </a:extLst>
          </p:cNvPr>
          <p:cNvSpPr/>
          <p:nvPr/>
        </p:nvSpPr>
        <p:spPr>
          <a:xfrm>
            <a:off x="1501935" y="2204124"/>
            <a:ext cx="250799" cy="144925"/>
          </a:xfrm>
          <a:prstGeom prst="ellipse">
            <a:avLst/>
          </a:prstGeom>
          <a:solidFill>
            <a:srgbClr val="6DCC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0" name="Oval 179">
            <a:extLst>
              <a:ext uri="{FF2B5EF4-FFF2-40B4-BE49-F238E27FC236}">
                <a16:creationId xmlns:a16="http://schemas.microsoft.com/office/drawing/2014/main" id="{7E43A96F-2E7F-8643-80A7-B82BF9854BA0}"/>
              </a:ext>
            </a:extLst>
          </p:cNvPr>
          <p:cNvSpPr/>
          <p:nvPr/>
        </p:nvSpPr>
        <p:spPr>
          <a:xfrm>
            <a:off x="2776399" y="2196980"/>
            <a:ext cx="250799" cy="144925"/>
          </a:xfrm>
          <a:prstGeom prst="ellipse">
            <a:avLst/>
          </a:prstGeom>
          <a:solidFill>
            <a:srgbClr val="6DCC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1" name="Oval 180">
            <a:extLst>
              <a:ext uri="{FF2B5EF4-FFF2-40B4-BE49-F238E27FC236}">
                <a16:creationId xmlns:a16="http://schemas.microsoft.com/office/drawing/2014/main" id="{3416C85A-272D-1243-AAF9-95867494073D}"/>
              </a:ext>
            </a:extLst>
          </p:cNvPr>
          <p:cNvSpPr/>
          <p:nvPr/>
        </p:nvSpPr>
        <p:spPr>
          <a:xfrm flipH="1">
            <a:off x="4031929" y="2204124"/>
            <a:ext cx="252185" cy="144925"/>
          </a:xfrm>
          <a:prstGeom prst="ellipse">
            <a:avLst/>
          </a:prstGeom>
          <a:solidFill>
            <a:srgbClr val="6DCC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4" name="Oval 183">
            <a:extLst>
              <a:ext uri="{FF2B5EF4-FFF2-40B4-BE49-F238E27FC236}">
                <a16:creationId xmlns:a16="http://schemas.microsoft.com/office/drawing/2014/main" id="{9313BE03-6116-E84A-B2BF-10736520D4ED}"/>
              </a:ext>
            </a:extLst>
          </p:cNvPr>
          <p:cNvSpPr/>
          <p:nvPr/>
        </p:nvSpPr>
        <p:spPr>
          <a:xfrm>
            <a:off x="5524199" y="2224691"/>
            <a:ext cx="250799" cy="144925"/>
          </a:xfrm>
          <a:prstGeom prst="ellipse">
            <a:avLst/>
          </a:prstGeom>
          <a:solidFill>
            <a:srgbClr val="6DCC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03016407"/>
      </p:ext>
    </p:extLst>
  </p:cSld>
  <p:clrMapOvr>
    <a:masterClrMapping/>
  </p:clrMapOvr>
  <p:transition spd="med" advClick="0"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035 -0.04383 0.00035 -0.08735 0.00122 -0.13087 C 0.00139 -0.14228 0.00469 -0.13364 0 -0.14198 C -0.00746 -0.13766 -0.00937 -0.13549 -0.01771 -0.13549 L -0.16701 -0.13303 C -0.16927 -0.13241 -0.17135 -0.13179 -0.17344 -0.13087 C -0.17517 -0.13025 -0.1776 -0.13117 -0.17847 -0.1287 C -0.17934 -0.12593 -0.1776 -0.12253 -0.17725 -0.11945 C -0.17656 -0.09846 -0.17639 -0.07377 -0.17465 -0.05185 C -0.17135 -0.00895 -0.17222 -0.04105 -0.17222 0 " pathEditMode="relative" ptsTypes="AAAAAAAAAA">
                                      <p:cBhvr>
                                        <p:cTn id="6" dur="2000" fill="hold"/>
                                        <p:tgtEl>
                                          <p:spTgt spid="177"/>
                                        </p:tgtEl>
                                        <p:attrNameLst>
                                          <p:attrName>ppt_x</p:attrName>
                                          <p:attrName>ppt_y</p:attrName>
                                        </p:attrNameLst>
                                      </p:cBhvr>
                                    </p:animMotion>
                                  </p:childTnLst>
                                </p:cTn>
                              </p:par>
                              <p:par>
                                <p:cTn id="7" presetID="0" presetClass="path" presetSubtype="0" repeatCount="0" accel="50000" decel="50000" fill="hold" grpId="0" nodeType="withEffect">
                                  <p:stCondLst>
                                    <p:cond delay="0"/>
                                  </p:stCondLst>
                                  <p:childTnLst>
                                    <p:animMotion origin="layout" path="M 0 0 C -0.00034 -0.04136 -0.00208 -0.08272 -0.00121 -0.12377 C -0.00121 -0.12624 0.00122 -0.12562 0.00261 -0.12624 C 0.00625 -0.12716 0.01007 -0.12747 0.01389 -0.1284 L 0.02413 -0.13056 C 0.03143 -0.13395 0.03542 -0.1358 0.04427 -0.13735 L 0.05834 -0.13951 C 0.06875 -0.14105 0.07934 -0.14198 0.08993 -0.14414 C 0.09375 -0.14475 0.0974 -0.14599 0.10122 -0.1463 C 0.11094 -0.14753 0.12066 -0.14784 0.13038 -0.14877 C 0.15018 -0.15309 0.14288 -0.15247 0.17466 -0.14877 C 0.17604 -0.14846 0.17726 -0.14661 0.17847 -0.1463 C 0.18351 -0.14506 0.18872 -0.14475 0.19375 -0.14414 C 0.19497 -0.14352 0.19618 -0.14259 0.19757 -0.14198 C 0.19913 -0.14105 0.20087 -0.14043 0.20261 -0.13951 C 0.20521 -0.13827 0.21025 -0.13519 0.21025 -0.13519 C 0.21806 -0.12562 0.2132 -0.13426 0.21268 -0.10586 C 0.21198 -0.06698 0.21146 0.01142 0.21146 0.01142 " pathEditMode="relative" ptsTypes="AAAAAAAAAAAAAAAAAA">
                                      <p:cBhvr>
                                        <p:cTn id="8" dur="2000" fill="hold"/>
                                        <p:tgtEl>
                                          <p:spTgt spid="175"/>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repeatCount="4000" accel="50000" decel="50000" autoRev="1" fill="hold" grpId="0" nodeType="clickEffect">
                                  <p:stCondLst>
                                    <p:cond delay="0"/>
                                  </p:stCondLst>
                                  <p:childTnLst>
                                    <p:animMotion origin="layout" path="M 0.00226 0.00155 L 0.0007 -0.07006 " pathEditMode="relative" rAng="0" ptsTypes="AA">
                                      <p:cBhvr>
                                        <p:cTn id="12" dur="2000" fill="hold"/>
                                        <p:tgtEl>
                                          <p:spTgt spid="6"/>
                                        </p:tgtEl>
                                        <p:attrNameLst>
                                          <p:attrName>ppt_x</p:attrName>
                                          <p:attrName>ppt_y</p:attrName>
                                        </p:attrNameLst>
                                      </p:cBhvr>
                                      <p:rCtr x="-87" y="-3580"/>
                                    </p:animMotion>
                                  </p:childTnLst>
                                </p:cTn>
                              </p:par>
                              <p:par>
                                <p:cTn id="13" presetID="0" presetClass="path" presetSubtype="0" repeatCount="4000" accel="50000" decel="50000" autoRev="1" fill="hold" grpId="0" nodeType="withEffect">
                                  <p:stCondLst>
                                    <p:cond delay="0"/>
                                  </p:stCondLst>
                                  <p:childTnLst>
                                    <p:animMotion origin="layout" path="M 0.00226 0.00154 L 0.0007 -0.07006 " pathEditMode="relative" rAng="0" ptsTypes="AA">
                                      <p:cBhvr>
                                        <p:cTn id="14" dur="2000" fill="hold"/>
                                        <p:tgtEl>
                                          <p:spTgt spid="180"/>
                                        </p:tgtEl>
                                        <p:attrNameLst>
                                          <p:attrName>ppt_x</p:attrName>
                                          <p:attrName>ppt_y</p:attrName>
                                        </p:attrNameLst>
                                      </p:cBhvr>
                                      <p:rCtr x="-87" y="-3580"/>
                                    </p:animMotion>
                                  </p:childTnLst>
                                </p:cTn>
                              </p:par>
                              <p:par>
                                <p:cTn id="15" presetID="0" presetClass="path" presetSubtype="0" repeatCount="4000" accel="50000" decel="50000" autoRev="1" fill="hold" grpId="0" nodeType="withEffect">
                                  <p:stCondLst>
                                    <p:cond delay="0"/>
                                  </p:stCondLst>
                                  <p:childTnLst>
                                    <p:animMotion origin="layout" path="M 0.00225 0.00155 L 0.00069 -0.07006 " pathEditMode="relative" rAng="0" ptsTypes="AA">
                                      <p:cBhvr>
                                        <p:cTn id="16" dur="2000" fill="hold"/>
                                        <p:tgtEl>
                                          <p:spTgt spid="181"/>
                                        </p:tgtEl>
                                        <p:attrNameLst>
                                          <p:attrName>ppt_x</p:attrName>
                                          <p:attrName>ppt_y</p:attrName>
                                        </p:attrNameLst>
                                      </p:cBhvr>
                                      <p:rCtr x="-87" y="-3580"/>
                                    </p:animMotion>
                                  </p:childTnLst>
                                </p:cTn>
                              </p:par>
                              <p:par>
                                <p:cTn id="17" presetID="0" presetClass="path" presetSubtype="0" repeatCount="4000" accel="50000" decel="50000" autoRev="1" fill="hold" grpId="0" nodeType="withEffect">
                                  <p:stCondLst>
                                    <p:cond delay="0"/>
                                  </p:stCondLst>
                                  <p:childTnLst>
                                    <p:animMotion origin="layout" path="M 0.00226 0.00155 L 0.0007 -0.07006 " pathEditMode="relative" rAng="0" ptsTypes="AA">
                                      <p:cBhvr>
                                        <p:cTn id="18" dur="2000" fill="hold"/>
                                        <p:tgtEl>
                                          <p:spTgt spid="184"/>
                                        </p:tgtEl>
                                        <p:attrNameLst>
                                          <p:attrName>ppt_x</p:attrName>
                                          <p:attrName>ppt_y</p:attrName>
                                        </p:attrNameLst>
                                      </p:cBhvr>
                                      <p:rCtr x="-87" y="-35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7" grpId="0" animBg="1"/>
      <p:bldP spid="6" grpId="0" animBg="1"/>
      <p:bldP spid="180" grpId="0" animBg="1"/>
      <p:bldP spid="181" grpId="0" animBg="1"/>
      <p:bldP spid="18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F3573BB6-84F5-3B4D-8BD1-20DD5BF6CB47}"/>
              </a:ext>
            </a:extLst>
          </p:cNvPr>
          <p:cNvSpPr/>
          <p:nvPr/>
        </p:nvSpPr>
        <p:spPr>
          <a:xfrm>
            <a:off x="136704" y="1882790"/>
            <a:ext cx="8968777" cy="1132629"/>
          </a:xfrm>
          <a:prstGeom prst="rect">
            <a:avLst/>
          </a:prstGeom>
          <a:solidFill>
            <a:srgbClr val="FEFFB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UIs</a:t>
            </a:r>
          </a:p>
        </p:txBody>
      </p:sp>
      <p:cxnSp>
        <p:nvCxnSpPr>
          <p:cNvPr id="301" name="Straight Connector 300">
            <a:extLst>
              <a:ext uri="{FF2B5EF4-FFF2-40B4-BE49-F238E27FC236}">
                <a16:creationId xmlns:a16="http://schemas.microsoft.com/office/drawing/2014/main" id="{20ADA670-6BCD-A243-A1AA-C544D48FD75D}"/>
              </a:ext>
            </a:extLst>
          </p:cNvPr>
          <p:cNvCxnSpPr>
            <a:endCxn id="286" idx="0"/>
          </p:cNvCxnSpPr>
          <p:nvPr/>
        </p:nvCxnSpPr>
        <p:spPr bwMode="auto">
          <a:xfrm flipH="1">
            <a:off x="8326020" y="2745995"/>
            <a:ext cx="28004" cy="17363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3" name="Straight Connector 272">
            <a:extLst>
              <a:ext uri="{FF2B5EF4-FFF2-40B4-BE49-F238E27FC236}">
                <a16:creationId xmlns:a16="http://schemas.microsoft.com/office/drawing/2014/main" id="{56AFC8D8-2125-6141-8320-7BB71D6E9B74}"/>
              </a:ext>
            </a:extLst>
          </p:cNvPr>
          <p:cNvCxnSpPr>
            <a:stCxn id="208" idx="3"/>
          </p:cNvCxnSpPr>
          <p:nvPr/>
        </p:nvCxnSpPr>
        <p:spPr bwMode="auto">
          <a:xfrm flipH="1" flipV="1">
            <a:off x="3537647" y="2892976"/>
            <a:ext cx="912272" cy="84904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72" name="Straight Connector 271">
            <a:extLst>
              <a:ext uri="{FF2B5EF4-FFF2-40B4-BE49-F238E27FC236}">
                <a16:creationId xmlns:a16="http://schemas.microsoft.com/office/drawing/2014/main" id="{83FAC766-C6C3-E943-8734-DB4A503852D9}"/>
              </a:ext>
            </a:extLst>
          </p:cNvPr>
          <p:cNvCxnSpPr/>
          <p:nvPr/>
        </p:nvCxnSpPr>
        <p:spPr bwMode="auto">
          <a:xfrm>
            <a:off x="2958620" y="2835518"/>
            <a:ext cx="20174" cy="118136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 name="Title 1">
            <a:extLst>
              <a:ext uri="{FF2B5EF4-FFF2-40B4-BE49-F238E27FC236}">
                <a16:creationId xmlns:a16="http://schemas.microsoft.com/office/drawing/2014/main" id="{3F527589-C179-7D48-876D-7F01F4104FAE}"/>
              </a:ext>
            </a:extLst>
          </p:cNvPr>
          <p:cNvSpPr>
            <a:spLocks noGrp="1"/>
          </p:cNvSpPr>
          <p:nvPr>
            <p:ph type="title"/>
          </p:nvPr>
        </p:nvSpPr>
        <p:spPr/>
        <p:txBody>
          <a:bodyPr/>
          <a:lstStyle/>
          <a:p>
            <a:r>
              <a:rPr lang="en-US" dirty="0"/>
              <a:t>ODPi Egeria UI types </a:t>
            </a:r>
          </a:p>
        </p:txBody>
      </p:sp>
      <p:sp>
        <p:nvSpPr>
          <p:cNvPr id="3" name="Slide Number Placeholder 2">
            <a:extLst>
              <a:ext uri="{FF2B5EF4-FFF2-40B4-BE49-F238E27FC236}">
                <a16:creationId xmlns:a16="http://schemas.microsoft.com/office/drawing/2014/main" id="{E4C71DB8-B3B8-B24F-9013-8B3D1A4902E6}"/>
              </a:ext>
            </a:extLst>
          </p:cNvPr>
          <p:cNvSpPr>
            <a:spLocks noGrp="1"/>
          </p:cNvSpPr>
          <p:nvPr>
            <p:ph type="sldNum" idx="12"/>
          </p:nvPr>
        </p:nvSpPr>
        <p:spPr/>
        <p:txBody>
          <a:bodyPr/>
          <a:lstStyle/>
          <a:p>
            <a:fld id="{00000000-1234-1234-1234-123412341234}" type="slidenum">
              <a:rPr lang="en-US" smtClean="0"/>
              <a:pPr/>
              <a:t>45</a:t>
            </a:fld>
            <a:endParaRPr lang="en-US"/>
          </a:p>
        </p:txBody>
      </p:sp>
      <p:cxnSp>
        <p:nvCxnSpPr>
          <p:cNvPr id="9" name="Straight Connector 8">
            <a:extLst>
              <a:ext uri="{FF2B5EF4-FFF2-40B4-BE49-F238E27FC236}">
                <a16:creationId xmlns:a16="http://schemas.microsoft.com/office/drawing/2014/main" id="{4FB297EB-BC8F-FC48-966A-F6BC6F45D9D7}"/>
              </a:ext>
            </a:extLst>
          </p:cNvPr>
          <p:cNvCxnSpPr>
            <a:cxnSpLocks/>
            <a:endCxn id="179" idx="2"/>
          </p:cNvCxnSpPr>
          <p:nvPr/>
        </p:nvCxnSpPr>
        <p:spPr bwMode="auto">
          <a:xfrm flipV="1">
            <a:off x="5908382" y="2973176"/>
            <a:ext cx="22869" cy="15449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90" name="Group 27668">
            <a:extLst>
              <a:ext uri="{FF2B5EF4-FFF2-40B4-BE49-F238E27FC236}">
                <a16:creationId xmlns:a16="http://schemas.microsoft.com/office/drawing/2014/main" id="{65DC1F56-3FB7-304F-A200-37F8CE46ACB8}"/>
              </a:ext>
            </a:extLst>
          </p:cNvPr>
          <p:cNvGrpSpPr>
            <a:grpSpLocks/>
          </p:cNvGrpSpPr>
          <p:nvPr/>
        </p:nvGrpSpPr>
        <p:grpSpPr bwMode="auto">
          <a:xfrm>
            <a:off x="549697" y="2051251"/>
            <a:ext cx="1228725" cy="863600"/>
            <a:chOff x="640045" y="3157538"/>
            <a:chExt cx="1228725" cy="863600"/>
          </a:xfrm>
        </p:grpSpPr>
        <p:sp>
          <p:nvSpPr>
            <p:cNvPr id="91" name="Rectangle 90">
              <a:extLst>
                <a:ext uri="{FF2B5EF4-FFF2-40B4-BE49-F238E27FC236}">
                  <a16:creationId xmlns:a16="http://schemas.microsoft.com/office/drawing/2014/main" id="{7D383ED3-D469-D14D-B123-7B11D0DA424E}"/>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a:extLst>
                <a:ext uri="{FF2B5EF4-FFF2-40B4-BE49-F238E27FC236}">
                  <a16:creationId xmlns:a16="http://schemas.microsoft.com/office/drawing/2014/main" id="{5591983C-B277-D54D-B7C1-107661AE22B0}"/>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a:extLst>
                <a:ext uri="{FF2B5EF4-FFF2-40B4-BE49-F238E27FC236}">
                  <a16:creationId xmlns:a16="http://schemas.microsoft.com/office/drawing/2014/main" id="{43C799D8-B96A-1346-B482-E26B27F5DF57}"/>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4" name="Rectangle 93">
              <a:extLst>
                <a:ext uri="{FF2B5EF4-FFF2-40B4-BE49-F238E27FC236}">
                  <a16:creationId xmlns:a16="http://schemas.microsoft.com/office/drawing/2014/main" id="{C7290227-E987-684C-97AB-006277475F2F}"/>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a:extLst>
                <a:ext uri="{FF2B5EF4-FFF2-40B4-BE49-F238E27FC236}">
                  <a16:creationId xmlns:a16="http://schemas.microsoft.com/office/drawing/2014/main" id="{8C120135-784F-7E44-AB40-1B0BE84673AC}"/>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a:extLst>
                <a:ext uri="{FF2B5EF4-FFF2-40B4-BE49-F238E27FC236}">
                  <a16:creationId xmlns:a16="http://schemas.microsoft.com/office/drawing/2014/main" id="{C8F3CC33-CDC9-BE40-AC54-3A3EB2AEEEAC}"/>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a:extLst>
                <a:ext uri="{FF2B5EF4-FFF2-40B4-BE49-F238E27FC236}">
                  <a16:creationId xmlns:a16="http://schemas.microsoft.com/office/drawing/2014/main" id="{EB860BE7-7331-6C49-8A27-92845CBC8440}"/>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a:extLst>
                <a:ext uri="{FF2B5EF4-FFF2-40B4-BE49-F238E27FC236}">
                  <a16:creationId xmlns:a16="http://schemas.microsoft.com/office/drawing/2014/main" id="{80347F80-592E-B44A-8CB8-E8FACCEE21B5}"/>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a:extLst>
                <a:ext uri="{FF2B5EF4-FFF2-40B4-BE49-F238E27FC236}">
                  <a16:creationId xmlns:a16="http://schemas.microsoft.com/office/drawing/2014/main" id="{D821160E-EFC4-A34E-8469-902F8AA5B10B}"/>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a:extLst>
                <a:ext uri="{FF2B5EF4-FFF2-40B4-BE49-F238E27FC236}">
                  <a16:creationId xmlns:a16="http://schemas.microsoft.com/office/drawing/2014/main" id="{732D0A6D-1107-1D49-AB44-51FC12715C96}"/>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a:extLst>
                <a:ext uri="{FF2B5EF4-FFF2-40B4-BE49-F238E27FC236}">
                  <a16:creationId xmlns:a16="http://schemas.microsoft.com/office/drawing/2014/main" id="{9A92DF0C-47A7-AE43-ACC1-97B311376C8B}"/>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a:extLst>
                <a:ext uri="{FF2B5EF4-FFF2-40B4-BE49-F238E27FC236}">
                  <a16:creationId xmlns:a16="http://schemas.microsoft.com/office/drawing/2014/main" id="{20B8FF1D-43F3-0B46-98CA-10A4EF4E6E71}"/>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a:extLst>
                <a:ext uri="{FF2B5EF4-FFF2-40B4-BE49-F238E27FC236}">
                  <a16:creationId xmlns:a16="http://schemas.microsoft.com/office/drawing/2014/main" id="{8F4A1E31-A91C-054A-8343-645506F3797D}"/>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a:extLst>
                <a:ext uri="{FF2B5EF4-FFF2-40B4-BE49-F238E27FC236}">
                  <a16:creationId xmlns:a16="http://schemas.microsoft.com/office/drawing/2014/main" id="{546CCF11-323C-484D-A0AD-A7C8462D5231}"/>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05" name="Group 294">
              <a:extLst>
                <a:ext uri="{FF2B5EF4-FFF2-40B4-BE49-F238E27FC236}">
                  <a16:creationId xmlns:a16="http://schemas.microsoft.com/office/drawing/2014/main" id="{66D36BBE-28E8-1E47-92C6-491A0B44B6FA}"/>
                </a:ext>
              </a:extLst>
            </p:cNvPr>
            <p:cNvGrpSpPr>
              <a:grpSpLocks/>
            </p:cNvGrpSpPr>
            <p:nvPr/>
          </p:nvGrpSpPr>
          <p:grpSpPr bwMode="auto">
            <a:xfrm>
              <a:off x="997419" y="3522291"/>
              <a:ext cx="496710" cy="257828"/>
              <a:chOff x="339996" y="3313113"/>
              <a:chExt cx="1120775" cy="655637"/>
            </a:xfrm>
          </p:grpSpPr>
          <p:sp>
            <p:nvSpPr>
              <p:cNvPr id="106" name="Rectangle 105">
                <a:extLst>
                  <a:ext uri="{FF2B5EF4-FFF2-40B4-BE49-F238E27FC236}">
                    <a16:creationId xmlns:a16="http://schemas.microsoft.com/office/drawing/2014/main" id="{771C0D83-9573-9C4F-AD7D-C5F22B4E0A16}"/>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7" name="Straight Connector 106">
                <a:extLst>
                  <a:ext uri="{FF2B5EF4-FFF2-40B4-BE49-F238E27FC236}">
                    <a16:creationId xmlns:a16="http://schemas.microsoft.com/office/drawing/2014/main" id="{29946ECD-3046-3548-A840-D63638562497}"/>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a:extLst>
                  <a:ext uri="{FF2B5EF4-FFF2-40B4-BE49-F238E27FC236}">
                    <a16:creationId xmlns:a16="http://schemas.microsoft.com/office/drawing/2014/main" id="{F0293EA0-83C0-1E43-8464-674B0ECB255E}"/>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Rectangle 108">
                <a:extLst>
                  <a:ext uri="{FF2B5EF4-FFF2-40B4-BE49-F238E27FC236}">
                    <a16:creationId xmlns:a16="http://schemas.microsoft.com/office/drawing/2014/main" id="{73EA872F-A291-DC47-ACCF-7DA4D2AB5C47}"/>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a:extLst>
                  <a:ext uri="{FF2B5EF4-FFF2-40B4-BE49-F238E27FC236}">
                    <a16:creationId xmlns:a16="http://schemas.microsoft.com/office/drawing/2014/main" id="{E69A3C49-9DEA-2A46-B152-7E89587E8A1C}"/>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7854B3A0-7C30-A44F-841C-36D069989267}"/>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D6E90CFD-65E1-C14E-B0E0-BC966E6C2A20}"/>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150" name="Rectangle 149">
            <a:extLst>
              <a:ext uri="{FF2B5EF4-FFF2-40B4-BE49-F238E27FC236}">
                <a16:creationId xmlns:a16="http://schemas.microsoft.com/office/drawing/2014/main" id="{37E54502-4F64-414A-9025-F79157E9887B}"/>
              </a:ext>
            </a:extLst>
          </p:cNvPr>
          <p:cNvSpPr/>
          <p:nvPr/>
        </p:nvSpPr>
        <p:spPr>
          <a:xfrm>
            <a:off x="1162740" y="3957121"/>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7" name="Straight Connector 156">
            <a:extLst>
              <a:ext uri="{FF2B5EF4-FFF2-40B4-BE49-F238E27FC236}">
                <a16:creationId xmlns:a16="http://schemas.microsoft.com/office/drawing/2014/main" id="{BAEB4E22-D385-6747-8477-B1D595AD16D6}"/>
              </a:ext>
            </a:extLst>
          </p:cNvPr>
          <p:cNvCxnSpPr>
            <a:stCxn id="91" idx="2"/>
          </p:cNvCxnSpPr>
          <p:nvPr/>
        </p:nvCxnSpPr>
        <p:spPr bwMode="auto">
          <a:xfrm flipH="1">
            <a:off x="1155328" y="2914851"/>
            <a:ext cx="8732" cy="119259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8" name="Rounded Rectangle 20">
            <a:extLst>
              <a:ext uri="{FF2B5EF4-FFF2-40B4-BE49-F238E27FC236}">
                <a16:creationId xmlns:a16="http://schemas.microsoft.com/office/drawing/2014/main" id="{284F9208-56CD-1743-A175-FA86C7976E75}"/>
              </a:ext>
            </a:extLst>
          </p:cNvPr>
          <p:cNvSpPr>
            <a:spLocks noChangeArrowheads="1"/>
          </p:cNvSpPr>
          <p:nvPr/>
        </p:nvSpPr>
        <p:spPr bwMode="auto">
          <a:xfrm>
            <a:off x="263117" y="4077799"/>
            <a:ext cx="4557006" cy="398115"/>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60" name="Rounded Rectangle 20">
            <a:extLst>
              <a:ext uri="{FF2B5EF4-FFF2-40B4-BE49-F238E27FC236}">
                <a16:creationId xmlns:a16="http://schemas.microsoft.com/office/drawing/2014/main" id="{4477AF9F-8A83-A44C-9380-D59142F2EE86}"/>
              </a:ext>
            </a:extLst>
          </p:cNvPr>
          <p:cNvSpPr>
            <a:spLocks noChangeArrowheads="1"/>
          </p:cNvSpPr>
          <p:nvPr/>
        </p:nvSpPr>
        <p:spPr bwMode="auto">
          <a:xfrm>
            <a:off x="263117" y="4518157"/>
            <a:ext cx="7028442"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sp>
        <p:nvSpPr>
          <p:cNvPr id="164" name="Slide Number Placeholder 148">
            <a:extLst>
              <a:ext uri="{FF2B5EF4-FFF2-40B4-BE49-F238E27FC236}">
                <a16:creationId xmlns:a16="http://schemas.microsoft.com/office/drawing/2014/main" id="{39B6A35B-BA28-DE46-B2A5-9DEDE5CC405A}"/>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45</a:t>
            </a:fld>
            <a:endParaRPr lang="en-US" sz="1000"/>
          </a:p>
        </p:txBody>
      </p:sp>
      <p:grpSp>
        <p:nvGrpSpPr>
          <p:cNvPr id="217" name="Group 216">
            <a:extLst>
              <a:ext uri="{FF2B5EF4-FFF2-40B4-BE49-F238E27FC236}">
                <a16:creationId xmlns:a16="http://schemas.microsoft.com/office/drawing/2014/main" id="{CC712EB7-041E-A54D-8AEB-5362A1E21004}"/>
              </a:ext>
            </a:extLst>
          </p:cNvPr>
          <p:cNvGrpSpPr/>
          <p:nvPr/>
        </p:nvGrpSpPr>
        <p:grpSpPr>
          <a:xfrm>
            <a:off x="5339837" y="2075473"/>
            <a:ext cx="1182828" cy="897703"/>
            <a:chOff x="2767161" y="1179693"/>
            <a:chExt cx="1339754" cy="804299"/>
          </a:xfrm>
        </p:grpSpPr>
        <p:grpSp>
          <p:nvGrpSpPr>
            <p:cNvPr id="178" name="Group 177">
              <a:extLst>
                <a:ext uri="{FF2B5EF4-FFF2-40B4-BE49-F238E27FC236}">
                  <a16:creationId xmlns:a16="http://schemas.microsoft.com/office/drawing/2014/main" id="{155D2B59-0841-A043-8000-741F94185389}"/>
                </a:ext>
              </a:extLst>
            </p:cNvPr>
            <p:cNvGrpSpPr/>
            <p:nvPr/>
          </p:nvGrpSpPr>
          <p:grpSpPr>
            <a:xfrm>
              <a:off x="2767161" y="1179693"/>
              <a:ext cx="1339754" cy="804299"/>
              <a:chOff x="4469034" y="1141802"/>
              <a:chExt cx="1270000" cy="566737"/>
            </a:xfrm>
          </p:grpSpPr>
          <p:sp>
            <p:nvSpPr>
              <p:cNvPr id="179" name="Rectangle 178">
                <a:extLst>
                  <a:ext uri="{FF2B5EF4-FFF2-40B4-BE49-F238E27FC236}">
                    <a16:creationId xmlns:a16="http://schemas.microsoft.com/office/drawing/2014/main" id="{02769D05-C891-DB47-A165-92D41DDFD34A}"/>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80" name="Rounded Rectangle 179">
                <a:extLst>
                  <a:ext uri="{FF2B5EF4-FFF2-40B4-BE49-F238E27FC236}">
                    <a16:creationId xmlns:a16="http://schemas.microsoft.com/office/drawing/2014/main" id="{0B0989B9-D3BC-1242-8ACD-7D681C715F2A}"/>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81" name="Rectangle 180">
              <a:extLst>
                <a:ext uri="{FF2B5EF4-FFF2-40B4-BE49-F238E27FC236}">
                  <a16:creationId xmlns:a16="http://schemas.microsoft.com/office/drawing/2014/main" id="{629673E0-562B-0D4C-A424-A6177BB778AC}"/>
                </a:ext>
              </a:extLst>
            </p:cNvPr>
            <p:cNvSpPr/>
            <p:nvPr/>
          </p:nvSpPr>
          <p:spPr bwMode="auto">
            <a:xfrm>
              <a:off x="2876713" y="1296147"/>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pic>
          <p:nvPicPr>
            <p:cNvPr id="182" name="Picture 181">
              <a:extLst>
                <a:ext uri="{FF2B5EF4-FFF2-40B4-BE49-F238E27FC236}">
                  <a16:creationId xmlns:a16="http://schemas.microsoft.com/office/drawing/2014/main" id="{362AEA0D-1EA0-3F4F-9BEB-709BB0B0DE8B}"/>
                </a:ext>
              </a:extLst>
            </p:cNvPr>
            <p:cNvPicPr>
              <a:picLocks noChangeAspect="1"/>
            </p:cNvPicPr>
            <p:nvPr/>
          </p:nvPicPr>
          <p:blipFill>
            <a:blip r:embed="rId3"/>
            <a:stretch>
              <a:fillRect/>
            </a:stretch>
          </p:blipFill>
          <p:spPr>
            <a:xfrm>
              <a:off x="3210977" y="1327109"/>
              <a:ext cx="623116" cy="453339"/>
            </a:xfrm>
            <a:prstGeom prst="rect">
              <a:avLst/>
            </a:prstGeom>
          </p:spPr>
        </p:pic>
      </p:grpSp>
      <p:grpSp>
        <p:nvGrpSpPr>
          <p:cNvPr id="207" name="Group 206">
            <a:extLst>
              <a:ext uri="{FF2B5EF4-FFF2-40B4-BE49-F238E27FC236}">
                <a16:creationId xmlns:a16="http://schemas.microsoft.com/office/drawing/2014/main" id="{E1B79093-1B72-274B-A458-E5EF4FCFDD7A}"/>
              </a:ext>
            </a:extLst>
          </p:cNvPr>
          <p:cNvGrpSpPr/>
          <p:nvPr/>
        </p:nvGrpSpPr>
        <p:grpSpPr>
          <a:xfrm>
            <a:off x="4034990" y="3080007"/>
            <a:ext cx="829857" cy="662009"/>
            <a:chOff x="5454524" y="2009903"/>
            <a:chExt cx="1160032" cy="929955"/>
          </a:xfrm>
        </p:grpSpPr>
        <p:sp>
          <p:nvSpPr>
            <p:cNvPr id="208" name="Can 207">
              <a:extLst>
                <a:ext uri="{FF2B5EF4-FFF2-40B4-BE49-F238E27FC236}">
                  <a16:creationId xmlns:a16="http://schemas.microsoft.com/office/drawing/2014/main" id="{F62CAC71-3DB6-4A4D-A255-8885F3F3F6C0}"/>
                </a:ext>
              </a:extLst>
            </p:cNvPr>
            <p:cNvSpPr/>
            <p:nvPr/>
          </p:nvSpPr>
          <p:spPr>
            <a:xfrm>
              <a:off x="5454524" y="2009903"/>
              <a:ext cx="1160032" cy="929955"/>
            </a:xfrm>
            <a:prstGeom prst="can">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Multidocument 237">
              <a:extLst>
                <a:ext uri="{FF2B5EF4-FFF2-40B4-BE49-F238E27FC236}">
                  <a16:creationId xmlns:a16="http://schemas.microsoft.com/office/drawing/2014/main" id="{502B29D9-1549-064C-B54A-AE706B5DF22B}"/>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64" name="Group 263">
            <a:extLst>
              <a:ext uri="{FF2B5EF4-FFF2-40B4-BE49-F238E27FC236}">
                <a16:creationId xmlns:a16="http://schemas.microsoft.com/office/drawing/2014/main" id="{51634A9D-B967-224D-9743-938FD3393771}"/>
              </a:ext>
            </a:extLst>
          </p:cNvPr>
          <p:cNvGrpSpPr/>
          <p:nvPr/>
        </p:nvGrpSpPr>
        <p:grpSpPr>
          <a:xfrm>
            <a:off x="2541620" y="2080901"/>
            <a:ext cx="1339754" cy="804299"/>
            <a:chOff x="6424509" y="864237"/>
            <a:chExt cx="1339754" cy="804299"/>
          </a:xfrm>
        </p:grpSpPr>
        <p:grpSp>
          <p:nvGrpSpPr>
            <p:cNvPr id="265" name="Group 264">
              <a:extLst>
                <a:ext uri="{FF2B5EF4-FFF2-40B4-BE49-F238E27FC236}">
                  <a16:creationId xmlns:a16="http://schemas.microsoft.com/office/drawing/2014/main" id="{BFE9912B-605B-A44C-AAF6-3F4C0F426C76}"/>
                </a:ext>
              </a:extLst>
            </p:cNvPr>
            <p:cNvGrpSpPr/>
            <p:nvPr/>
          </p:nvGrpSpPr>
          <p:grpSpPr>
            <a:xfrm>
              <a:off x="6424509" y="864237"/>
              <a:ext cx="1339754" cy="804299"/>
              <a:chOff x="4469034" y="1141802"/>
              <a:chExt cx="1270000" cy="566737"/>
            </a:xfrm>
          </p:grpSpPr>
          <p:sp>
            <p:nvSpPr>
              <p:cNvPr id="268" name="Rectangle 267">
                <a:extLst>
                  <a:ext uri="{FF2B5EF4-FFF2-40B4-BE49-F238E27FC236}">
                    <a16:creationId xmlns:a16="http://schemas.microsoft.com/office/drawing/2014/main" id="{790993AC-0349-444E-A46D-4A305B885E68}"/>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69" name="Rounded Rectangle 268">
                <a:extLst>
                  <a:ext uri="{FF2B5EF4-FFF2-40B4-BE49-F238E27FC236}">
                    <a16:creationId xmlns:a16="http://schemas.microsoft.com/office/drawing/2014/main" id="{2FD8B74D-64F5-854A-8398-BBC117C4C553}"/>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266" name="Rectangle 265">
              <a:extLst>
                <a:ext uri="{FF2B5EF4-FFF2-40B4-BE49-F238E27FC236}">
                  <a16:creationId xmlns:a16="http://schemas.microsoft.com/office/drawing/2014/main" id="{AF6FE2AC-1DAE-2F40-9B6A-4E4DE30782D6}"/>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67" name="Rounded Rectangle 266">
              <a:extLst>
                <a:ext uri="{FF2B5EF4-FFF2-40B4-BE49-F238E27FC236}">
                  <a16:creationId xmlns:a16="http://schemas.microsoft.com/office/drawing/2014/main" id="{84EB770E-6135-0147-8244-81E6615AE708}"/>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sp>
        <p:nvSpPr>
          <p:cNvPr id="286" name="Rounded Rectangle 20">
            <a:extLst>
              <a:ext uri="{FF2B5EF4-FFF2-40B4-BE49-F238E27FC236}">
                <a16:creationId xmlns:a16="http://schemas.microsoft.com/office/drawing/2014/main" id="{F3925E0A-2034-ED4C-A1D2-C6C91E641196}"/>
              </a:ext>
            </a:extLst>
          </p:cNvPr>
          <p:cNvSpPr>
            <a:spLocks noChangeArrowheads="1"/>
          </p:cNvSpPr>
          <p:nvPr/>
        </p:nvSpPr>
        <p:spPr bwMode="auto">
          <a:xfrm>
            <a:off x="7705626" y="4482301"/>
            <a:ext cx="1240787" cy="293825"/>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Daemon</a:t>
            </a:r>
          </a:p>
        </p:txBody>
      </p:sp>
      <p:grpSp>
        <p:nvGrpSpPr>
          <p:cNvPr id="311" name="Group 310">
            <a:extLst>
              <a:ext uri="{FF2B5EF4-FFF2-40B4-BE49-F238E27FC236}">
                <a16:creationId xmlns:a16="http://schemas.microsoft.com/office/drawing/2014/main" id="{2E2D18DB-FD03-F843-9FEF-4112A19E5DF2}"/>
              </a:ext>
            </a:extLst>
          </p:cNvPr>
          <p:cNvGrpSpPr/>
          <p:nvPr/>
        </p:nvGrpSpPr>
        <p:grpSpPr>
          <a:xfrm>
            <a:off x="7690401" y="2060134"/>
            <a:ext cx="1182828" cy="897703"/>
            <a:chOff x="7194839" y="692216"/>
            <a:chExt cx="1182828" cy="897703"/>
          </a:xfrm>
        </p:grpSpPr>
        <p:grpSp>
          <p:nvGrpSpPr>
            <p:cNvPr id="289" name="Group 288">
              <a:extLst>
                <a:ext uri="{FF2B5EF4-FFF2-40B4-BE49-F238E27FC236}">
                  <a16:creationId xmlns:a16="http://schemas.microsoft.com/office/drawing/2014/main" id="{F3BFE02D-FB9E-AE48-9F7C-D1CCD233866B}"/>
                </a:ext>
              </a:extLst>
            </p:cNvPr>
            <p:cNvGrpSpPr/>
            <p:nvPr/>
          </p:nvGrpSpPr>
          <p:grpSpPr>
            <a:xfrm>
              <a:off x="7194839" y="692216"/>
              <a:ext cx="1182828" cy="897703"/>
              <a:chOff x="2767161" y="1179693"/>
              <a:chExt cx="1339754" cy="804299"/>
            </a:xfrm>
          </p:grpSpPr>
          <p:grpSp>
            <p:nvGrpSpPr>
              <p:cNvPr id="290" name="Group 289">
                <a:extLst>
                  <a:ext uri="{FF2B5EF4-FFF2-40B4-BE49-F238E27FC236}">
                    <a16:creationId xmlns:a16="http://schemas.microsoft.com/office/drawing/2014/main" id="{2B575BE7-A67F-0941-8961-42A5ABAA7A4A}"/>
                  </a:ext>
                </a:extLst>
              </p:cNvPr>
              <p:cNvGrpSpPr/>
              <p:nvPr/>
            </p:nvGrpSpPr>
            <p:grpSpPr>
              <a:xfrm>
                <a:off x="2767161" y="1179693"/>
                <a:ext cx="1339754" cy="804299"/>
                <a:chOff x="4469034" y="1141802"/>
                <a:chExt cx="1270000" cy="566737"/>
              </a:xfrm>
            </p:grpSpPr>
            <p:sp>
              <p:nvSpPr>
                <p:cNvPr id="293" name="Rectangle 292">
                  <a:extLst>
                    <a:ext uri="{FF2B5EF4-FFF2-40B4-BE49-F238E27FC236}">
                      <a16:creationId xmlns:a16="http://schemas.microsoft.com/office/drawing/2014/main" id="{AC20DB95-A724-C848-A7B5-2C11ADA7D149}"/>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94" name="Rounded Rectangle 293">
                  <a:extLst>
                    <a:ext uri="{FF2B5EF4-FFF2-40B4-BE49-F238E27FC236}">
                      <a16:creationId xmlns:a16="http://schemas.microsoft.com/office/drawing/2014/main" id="{28D9705E-3A80-2449-8FE0-446B99288F7C}"/>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291" name="Rectangle 290">
                <a:extLst>
                  <a:ext uri="{FF2B5EF4-FFF2-40B4-BE49-F238E27FC236}">
                    <a16:creationId xmlns:a16="http://schemas.microsoft.com/office/drawing/2014/main" id="{39162125-C80D-E14D-870C-CD51AB112F61}"/>
                  </a:ext>
                </a:extLst>
              </p:cNvPr>
              <p:cNvSpPr/>
              <p:nvPr/>
            </p:nvSpPr>
            <p:spPr bwMode="auto">
              <a:xfrm>
                <a:off x="2876713" y="1296147"/>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295" name="Rectangle 294">
              <a:extLst>
                <a:ext uri="{FF2B5EF4-FFF2-40B4-BE49-F238E27FC236}">
                  <a16:creationId xmlns:a16="http://schemas.microsoft.com/office/drawing/2014/main" id="{1FC823CB-A815-CD44-8E12-167B2805D521}"/>
                </a:ext>
              </a:extLst>
            </p:cNvPr>
            <p:cNvSpPr/>
            <p:nvPr/>
          </p:nvSpPr>
          <p:spPr>
            <a:xfrm>
              <a:off x="7497316" y="1112160"/>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300" name="Straight Connector 299">
              <a:extLst>
                <a:ext uri="{FF2B5EF4-FFF2-40B4-BE49-F238E27FC236}">
                  <a16:creationId xmlns:a16="http://schemas.microsoft.com/office/drawing/2014/main" id="{E416D2D4-8F63-4B47-BF5E-804873FC02CE}"/>
                </a:ext>
              </a:extLst>
            </p:cNvPr>
            <p:cNvCxnSpPr>
              <a:stCxn id="295" idx="3"/>
              <a:endCxn id="298" idx="1"/>
            </p:cNvCxnSpPr>
            <p:nvPr/>
          </p:nvCxnSpPr>
          <p:spPr>
            <a:xfrm flipV="1">
              <a:off x="7657093" y="1187070"/>
              <a:ext cx="356422" cy="2581"/>
            </a:xfrm>
            <a:prstGeom prst="line">
              <a:avLst/>
            </a:prstGeom>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6D8B410A-4F3D-6843-AC08-6330A766DF88}"/>
                </a:ext>
              </a:extLst>
            </p:cNvPr>
            <p:cNvSpPr/>
            <p:nvPr/>
          </p:nvSpPr>
          <p:spPr>
            <a:xfrm>
              <a:off x="7778574" y="1107526"/>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8" name="Rectangle 297">
              <a:extLst>
                <a:ext uri="{FF2B5EF4-FFF2-40B4-BE49-F238E27FC236}">
                  <a16:creationId xmlns:a16="http://schemas.microsoft.com/office/drawing/2014/main" id="{8A5AB8F8-1DCF-384F-B08E-F1DF3DA766B9}"/>
                </a:ext>
              </a:extLst>
            </p:cNvPr>
            <p:cNvSpPr/>
            <p:nvPr/>
          </p:nvSpPr>
          <p:spPr>
            <a:xfrm>
              <a:off x="8013515" y="1109579"/>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323" name="TextBox 322">
            <a:extLst>
              <a:ext uri="{FF2B5EF4-FFF2-40B4-BE49-F238E27FC236}">
                <a16:creationId xmlns:a16="http://schemas.microsoft.com/office/drawing/2014/main" id="{01027D24-4445-B240-A18D-1DB878FCA751}"/>
              </a:ext>
            </a:extLst>
          </p:cNvPr>
          <p:cNvSpPr txBox="1"/>
          <p:nvPr/>
        </p:nvSpPr>
        <p:spPr>
          <a:xfrm>
            <a:off x="549697" y="1116088"/>
            <a:ext cx="1091966" cy="523220"/>
          </a:xfrm>
          <a:prstGeom prst="rect">
            <a:avLst/>
          </a:prstGeom>
          <a:noFill/>
        </p:spPr>
        <p:txBody>
          <a:bodyPr wrap="none" rtlCol="0">
            <a:spAutoFit/>
          </a:bodyPr>
          <a:lstStyle/>
          <a:p>
            <a:r>
              <a:rPr lang="en-US" dirty="0"/>
              <a:t>Type 1</a:t>
            </a:r>
          </a:p>
          <a:p>
            <a:r>
              <a:rPr lang="en-US" dirty="0"/>
              <a:t>OMAS only</a:t>
            </a:r>
          </a:p>
        </p:txBody>
      </p:sp>
      <p:sp>
        <p:nvSpPr>
          <p:cNvPr id="324" name="TextBox 323">
            <a:extLst>
              <a:ext uri="{FF2B5EF4-FFF2-40B4-BE49-F238E27FC236}">
                <a16:creationId xmlns:a16="http://schemas.microsoft.com/office/drawing/2014/main" id="{BD863AE2-7D2C-4947-82F8-9051CF807A89}"/>
              </a:ext>
            </a:extLst>
          </p:cNvPr>
          <p:cNvSpPr txBox="1"/>
          <p:nvPr/>
        </p:nvSpPr>
        <p:spPr>
          <a:xfrm>
            <a:off x="2412637" y="1020520"/>
            <a:ext cx="1489510" cy="738664"/>
          </a:xfrm>
          <a:prstGeom prst="rect">
            <a:avLst/>
          </a:prstGeom>
          <a:noFill/>
        </p:spPr>
        <p:txBody>
          <a:bodyPr wrap="square" rtlCol="0">
            <a:spAutoFit/>
          </a:bodyPr>
          <a:lstStyle/>
          <a:p>
            <a:r>
              <a:rPr lang="en-US" dirty="0"/>
              <a:t>Type 2</a:t>
            </a:r>
          </a:p>
          <a:p>
            <a:r>
              <a:rPr lang="en-US" dirty="0"/>
              <a:t>OMAS and OCF</a:t>
            </a:r>
          </a:p>
          <a:p>
            <a:r>
              <a:rPr lang="en-US" dirty="0"/>
              <a:t>Connector </a:t>
            </a:r>
          </a:p>
        </p:txBody>
      </p:sp>
      <p:sp>
        <p:nvSpPr>
          <p:cNvPr id="325" name="TextBox 324">
            <a:extLst>
              <a:ext uri="{FF2B5EF4-FFF2-40B4-BE49-F238E27FC236}">
                <a16:creationId xmlns:a16="http://schemas.microsoft.com/office/drawing/2014/main" id="{077824A7-71DB-EA41-A305-223C60271E2D}"/>
              </a:ext>
            </a:extLst>
          </p:cNvPr>
          <p:cNvSpPr txBox="1"/>
          <p:nvPr/>
        </p:nvSpPr>
        <p:spPr>
          <a:xfrm>
            <a:off x="5185686" y="1067688"/>
            <a:ext cx="731290" cy="523220"/>
          </a:xfrm>
          <a:prstGeom prst="rect">
            <a:avLst/>
          </a:prstGeom>
          <a:noFill/>
        </p:spPr>
        <p:txBody>
          <a:bodyPr wrap="none" rtlCol="0">
            <a:spAutoFit/>
          </a:bodyPr>
          <a:lstStyle/>
          <a:p>
            <a:r>
              <a:rPr lang="en-US" dirty="0"/>
              <a:t>Type 3</a:t>
            </a:r>
          </a:p>
          <a:p>
            <a:r>
              <a:rPr lang="en-US" dirty="0"/>
              <a:t>OMRS</a:t>
            </a:r>
          </a:p>
        </p:txBody>
      </p:sp>
      <p:sp>
        <p:nvSpPr>
          <p:cNvPr id="326" name="TextBox 325">
            <a:extLst>
              <a:ext uri="{FF2B5EF4-FFF2-40B4-BE49-F238E27FC236}">
                <a16:creationId xmlns:a16="http://schemas.microsoft.com/office/drawing/2014/main" id="{632971A9-4E2E-6A43-9EB7-91AB3D79FDE1}"/>
              </a:ext>
            </a:extLst>
          </p:cNvPr>
          <p:cNvSpPr txBox="1"/>
          <p:nvPr/>
        </p:nvSpPr>
        <p:spPr>
          <a:xfrm>
            <a:off x="7594729" y="1055486"/>
            <a:ext cx="1090363" cy="523220"/>
          </a:xfrm>
          <a:prstGeom prst="rect">
            <a:avLst/>
          </a:prstGeom>
          <a:noFill/>
        </p:spPr>
        <p:txBody>
          <a:bodyPr wrap="none" rtlCol="0">
            <a:spAutoFit/>
          </a:bodyPr>
          <a:lstStyle/>
          <a:p>
            <a:r>
              <a:rPr lang="en-US" dirty="0"/>
              <a:t>Type 4</a:t>
            </a:r>
          </a:p>
          <a:p>
            <a:r>
              <a:rPr lang="en-US" dirty="0"/>
              <a:t>Daemon UI</a:t>
            </a:r>
          </a:p>
        </p:txBody>
      </p:sp>
      <p:sp>
        <p:nvSpPr>
          <p:cNvPr id="329" name="TextBox 328">
            <a:extLst>
              <a:ext uri="{FF2B5EF4-FFF2-40B4-BE49-F238E27FC236}">
                <a16:creationId xmlns:a16="http://schemas.microsoft.com/office/drawing/2014/main" id="{4DE2C697-0D51-924F-9806-8A267922FF1D}"/>
              </a:ext>
            </a:extLst>
          </p:cNvPr>
          <p:cNvSpPr txBox="1"/>
          <p:nvPr/>
        </p:nvSpPr>
        <p:spPr>
          <a:xfrm>
            <a:off x="4802897" y="3308959"/>
            <a:ext cx="582211" cy="523220"/>
          </a:xfrm>
          <a:prstGeom prst="rect">
            <a:avLst/>
          </a:prstGeom>
          <a:noFill/>
        </p:spPr>
        <p:txBody>
          <a:bodyPr wrap="none" rtlCol="0">
            <a:spAutoFit/>
          </a:bodyPr>
          <a:lstStyle/>
          <a:p>
            <a:r>
              <a:rPr lang="en-US" dirty="0"/>
              <a:t>Data</a:t>
            </a:r>
          </a:p>
          <a:p>
            <a:r>
              <a:rPr lang="en-US" dirty="0"/>
              <a:t>store</a:t>
            </a:r>
          </a:p>
        </p:txBody>
      </p:sp>
    </p:spTree>
    <p:extLst>
      <p:ext uri="{BB962C8B-B14F-4D97-AF65-F5344CB8AC3E}">
        <p14:creationId xmlns:p14="http://schemas.microsoft.com/office/powerpoint/2010/main" val="840634983"/>
      </p:ext>
    </p:extLst>
  </p:cSld>
  <p:clrMapOvr>
    <a:masterClrMapping/>
  </p:clrMapOvr>
  <p:transition spd="med" advClick="0" advTm="10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Rectangle 327">
            <a:extLst>
              <a:ext uri="{FF2B5EF4-FFF2-40B4-BE49-F238E27FC236}">
                <a16:creationId xmlns:a16="http://schemas.microsoft.com/office/drawing/2014/main" id="{F3573BB6-84F5-3B4D-8BD1-20DD5BF6CB47}"/>
              </a:ext>
            </a:extLst>
          </p:cNvPr>
          <p:cNvSpPr/>
          <p:nvPr/>
        </p:nvSpPr>
        <p:spPr>
          <a:xfrm>
            <a:off x="136704" y="1882790"/>
            <a:ext cx="8968777" cy="1132629"/>
          </a:xfrm>
          <a:prstGeom prst="rect">
            <a:avLst/>
          </a:prstGeom>
          <a:solidFill>
            <a:srgbClr val="FEFFB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UIs</a:t>
            </a:r>
          </a:p>
        </p:txBody>
      </p:sp>
      <p:sp>
        <p:nvSpPr>
          <p:cNvPr id="2" name="Title 1">
            <a:extLst>
              <a:ext uri="{FF2B5EF4-FFF2-40B4-BE49-F238E27FC236}">
                <a16:creationId xmlns:a16="http://schemas.microsoft.com/office/drawing/2014/main" id="{3F527589-C179-7D48-876D-7F01F4104FAE}"/>
              </a:ext>
            </a:extLst>
          </p:cNvPr>
          <p:cNvSpPr>
            <a:spLocks noGrp="1"/>
          </p:cNvSpPr>
          <p:nvPr>
            <p:ph type="title"/>
          </p:nvPr>
        </p:nvSpPr>
        <p:spPr/>
        <p:txBody>
          <a:bodyPr/>
          <a:lstStyle/>
          <a:p>
            <a:r>
              <a:rPr lang="en-US" dirty="0" err="1"/>
              <a:t>ODPi</a:t>
            </a:r>
            <a:r>
              <a:rPr lang="en-US" dirty="0"/>
              <a:t> Egeria UI types work in progress </a:t>
            </a:r>
          </a:p>
        </p:txBody>
      </p:sp>
      <p:sp>
        <p:nvSpPr>
          <p:cNvPr id="3" name="Slide Number Placeholder 2">
            <a:extLst>
              <a:ext uri="{FF2B5EF4-FFF2-40B4-BE49-F238E27FC236}">
                <a16:creationId xmlns:a16="http://schemas.microsoft.com/office/drawing/2014/main" id="{E4C71DB8-B3B8-B24F-9013-8B3D1A4902E6}"/>
              </a:ext>
            </a:extLst>
          </p:cNvPr>
          <p:cNvSpPr>
            <a:spLocks noGrp="1"/>
          </p:cNvSpPr>
          <p:nvPr>
            <p:ph type="sldNum" idx="12"/>
          </p:nvPr>
        </p:nvSpPr>
        <p:spPr/>
        <p:txBody>
          <a:bodyPr/>
          <a:lstStyle/>
          <a:p>
            <a:fld id="{00000000-1234-1234-1234-123412341234}" type="slidenum">
              <a:rPr lang="en-US" smtClean="0"/>
              <a:pPr/>
              <a:t>46</a:t>
            </a:fld>
            <a:endParaRPr lang="en-US"/>
          </a:p>
        </p:txBody>
      </p:sp>
      <p:grpSp>
        <p:nvGrpSpPr>
          <p:cNvPr id="90" name="Group 27668">
            <a:extLst>
              <a:ext uri="{FF2B5EF4-FFF2-40B4-BE49-F238E27FC236}">
                <a16:creationId xmlns:a16="http://schemas.microsoft.com/office/drawing/2014/main" id="{65DC1F56-3FB7-304F-A200-37F8CE46ACB8}"/>
              </a:ext>
            </a:extLst>
          </p:cNvPr>
          <p:cNvGrpSpPr>
            <a:grpSpLocks/>
          </p:cNvGrpSpPr>
          <p:nvPr/>
        </p:nvGrpSpPr>
        <p:grpSpPr bwMode="auto">
          <a:xfrm>
            <a:off x="549697" y="2051251"/>
            <a:ext cx="1228725" cy="863600"/>
            <a:chOff x="640045" y="3157538"/>
            <a:chExt cx="1228725" cy="863600"/>
          </a:xfrm>
        </p:grpSpPr>
        <p:sp>
          <p:nvSpPr>
            <p:cNvPr id="91" name="Rectangle 90">
              <a:extLst>
                <a:ext uri="{FF2B5EF4-FFF2-40B4-BE49-F238E27FC236}">
                  <a16:creationId xmlns:a16="http://schemas.microsoft.com/office/drawing/2014/main" id="{7D383ED3-D469-D14D-B123-7B11D0DA424E}"/>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a:extLst>
                <a:ext uri="{FF2B5EF4-FFF2-40B4-BE49-F238E27FC236}">
                  <a16:creationId xmlns:a16="http://schemas.microsoft.com/office/drawing/2014/main" id="{5591983C-B277-D54D-B7C1-107661AE22B0}"/>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a:extLst>
                <a:ext uri="{FF2B5EF4-FFF2-40B4-BE49-F238E27FC236}">
                  <a16:creationId xmlns:a16="http://schemas.microsoft.com/office/drawing/2014/main" id="{43C799D8-B96A-1346-B482-E26B27F5DF57}"/>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4" name="Rectangle 93">
              <a:extLst>
                <a:ext uri="{FF2B5EF4-FFF2-40B4-BE49-F238E27FC236}">
                  <a16:creationId xmlns:a16="http://schemas.microsoft.com/office/drawing/2014/main" id="{C7290227-E987-684C-97AB-006277475F2F}"/>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a:extLst>
                <a:ext uri="{FF2B5EF4-FFF2-40B4-BE49-F238E27FC236}">
                  <a16:creationId xmlns:a16="http://schemas.microsoft.com/office/drawing/2014/main" id="{8C120135-784F-7E44-AB40-1B0BE84673AC}"/>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a:extLst>
                <a:ext uri="{FF2B5EF4-FFF2-40B4-BE49-F238E27FC236}">
                  <a16:creationId xmlns:a16="http://schemas.microsoft.com/office/drawing/2014/main" id="{C8F3CC33-CDC9-BE40-AC54-3A3EB2AEEEAC}"/>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a:extLst>
                <a:ext uri="{FF2B5EF4-FFF2-40B4-BE49-F238E27FC236}">
                  <a16:creationId xmlns:a16="http://schemas.microsoft.com/office/drawing/2014/main" id="{EB860BE7-7331-6C49-8A27-92845CBC8440}"/>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a:extLst>
                <a:ext uri="{FF2B5EF4-FFF2-40B4-BE49-F238E27FC236}">
                  <a16:creationId xmlns:a16="http://schemas.microsoft.com/office/drawing/2014/main" id="{80347F80-592E-B44A-8CB8-E8FACCEE21B5}"/>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a:extLst>
                <a:ext uri="{FF2B5EF4-FFF2-40B4-BE49-F238E27FC236}">
                  <a16:creationId xmlns:a16="http://schemas.microsoft.com/office/drawing/2014/main" id="{D821160E-EFC4-A34E-8469-902F8AA5B10B}"/>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a:extLst>
                <a:ext uri="{FF2B5EF4-FFF2-40B4-BE49-F238E27FC236}">
                  <a16:creationId xmlns:a16="http://schemas.microsoft.com/office/drawing/2014/main" id="{732D0A6D-1107-1D49-AB44-51FC12715C96}"/>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a:extLst>
                <a:ext uri="{FF2B5EF4-FFF2-40B4-BE49-F238E27FC236}">
                  <a16:creationId xmlns:a16="http://schemas.microsoft.com/office/drawing/2014/main" id="{9A92DF0C-47A7-AE43-ACC1-97B311376C8B}"/>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a:extLst>
                <a:ext uri="{FF2B5EF4-FFF2-40B4-BE49-F238E27FC236}">
                  <a16:creationId xmlns:a16="http://schemas.microsoft.com/office/drawing/2014/main" id="{20B8FF1D-43F3-0B46-98CA-10A4EF4E6E71}"/>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a:extLst>
                <a:ext uri="{FF2B5EF4-FFF2-40B4-BE49-F238E27FC236}">
                  <a16:creationId xmlns:a16="http://schemas.microsoft.com/office/drawing/2014/main" id="{8F4A1E31-A91C-054A-8343-645506F3797D}"/>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a:extLst>
                <a:ext uri="{FF2B5EF4-FFF2-40B4-BE49-F238E27FC236}">
                  <a16:creationId xmlns:a16="http://schemas.microsoft.com/office/drawing/2014/main" id="{546CCF11-323C-484D-A0AD-A7C8462D5231}"/>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05" name="Group 294">
              <a:extLst>
                <a:ext uri="{FF2B5EF4-FFF2-40B4-BE49-F238E27FC236}">
                  <a16:creationId xmlns:a16="http://schemas.microsoft.com/office/drawing/2014/main" id="{66D36BBE-28E8-1E47-92C6-491A0B44B6FA}"/>
                </a:ext>
              </a:extLst>
            </p:cNvPr>
            <p:cNvGrpSpPr>
              <a:grpSpLocks/>
            </p:cNvGrpSpPr>
            <p:nvPr/>
          </p:nvGrpSpPr>
          <p:grpSpPr bwMode="auto">
            <a:xfrm>
              <a:off x="997419" y="3522291"/>
              <a:ext cx="496710" cy="257828"/>
              <a:chOff x="339996" y="3313113"/>
              <a:chExt cx="1120775" cy="655637"/>
            </a:xfrm>
          </p:grpSpPr>
          <p:sp>
            <p:nvSpPr>
              <p:cNvPr id="106" name="Rectangle 105">
                <a:extLst>
                  <a:ext uri="{FF2B5EF4-FFF2-40B4-BE49-F238E27FC236}">
                    <a16:creationId xmlns:a16="http://schemas.microsoft.com/office/drawing/2014/main" id="{771C0D83-9573-9C4F-AD7D-C5F22B4E0A16}"/>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7" name="Straight Connector 106">
                <a:extLst>
                  <a:ext uri="{FF2B5EF4-FFF2-40B4-BE49-F238E27FC236}">
                    <a16:creationId xmlns:a16="http://schemas.microsoft.com/office/drawing/2014/main" id="{29946ECD-3046-3548-A840-D63638562497}"/>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a:extLst>
                  <a:ext uri="{FF2B5EF4-FFF2-40B4-BE49-F238E27FC236}">
                    <a16:creationId xmlns:a16="http://schemas.microsoft.com/office/drawing/2014/main" id="{F0293EA0-83C0-1E43-8464-674B0ECB255E}"/>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09" name="Rectangle 108">
                <a:extLst>
                  <a:ext uri="{FF2B5EF4-FFF2-40B4-BE49-F238E27FC236}">
                    <a16:creationId xmlns:a16="http://schemas.microsoft.com/office/drawing/2014/main" id="{73EA872F-A291-DC47-ACCF-7DA4D2AB5C47}"/>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a:extLst>
                  <a:ext uri="{FF2B5EF4-FFF2-40B4-BE49-F238E27FC236}">
                    <a16:creationId xmlns:a16="http://schemas.microsoft.com/office/drawing/2014/main" id="{E69A3C49-9DEA-2A46-B152-7E89587E8A1C}"/>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7854B3A0-7C30-A44F-841C-36D069989267}"/>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D6E90CFD-65E1-C14E-B0E0-BC966E6C2A20}"/>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164" name="Slide Number Placeholder 148">
            <a:extLst>
              <a:ext uri="{FF2B5EF4-FFF2-40B4-BE49-F238E27FC236}">
                <a16:creationId xmlns:a16="http://schemas.microsoft.com/office/drawing/2014/main" id="{39B6A35B-BA28-DE46-B2A5-9DEDE5CC405A}"/>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46</a:t>
            </a:fld>
            <a:endParaRPr lang="en-US" sz="1000"/>
          </a:p>
        </p:txBody>
      </p:sp>
      <p:grpSp>
        <p:nvGrpSpPr>
          <p:cNvPr id="217" name="Group 216">
            <a:extLst>
              <a:ext uri="{FF2B5EF4-FFF2-40B4-BE49-F238E27FC236}">
                <a16:creationId xmlns:a16="http://schemas.microsoft.com/office/drawing/2014/main" id="{CC712EB7-041E-A54D-8AEB-5362A1E21004}"/>
              </a:ext>
            </a:extLst>
          </p:cNvPr>
          <p:cNvGrpSpPr/>
          <p:nvPr/>
        </p:nvGrpSpPr>
        <p:grpSpPr>
          <a:xfrm>
            <a:off x="5339837" y="2075473"/>
            <a:ext cx="1182828" cy="897703"/>
            <a:chOff x="2767161" y="1179693"/>
            <a:chExt cx="1339754" cy="804299"/>
          </a:xfrm>
        </p:grpSpPr>
        <p:grpSp>
          <p:nvGrpSpPr>
            <p:cNvPr id="178" name="Group 177">
              <a:extLst>
                <a:ext uri="{FF2B5EF4-FFF2-40B4-BE49-F238E27FC236}">
                  <a16:creationId xmlns:a16="http://schemas.microsoft.com/office/drawing/2014/main" id="{155D2B59-0841-A043-8000-741F94185389}"/>
                </a:ext>
              </a:extLst>
            </p:cNvPr>
            <p:cNvGrpSpPr/>
            <p:nvPr/>
          </p:nvGrpSpPr>
          <p:grpSpPr>
            <a:xfrm>
              <a:off x="2767161" y="1179693"/>
              <a:ext cx="1339754" cy="804299"/>
              <a:chOff x="4469034" y="1141802"/>
              <a:chExt cx="1270000" cy="566737"/>
            </a:xfrm>
          </p:grpSpPr>
          <p:sp>
            <p:nvSpPr>
              <p:cNvPr id="179" name="Rectangle 178">
                <a:extLst>
                  <a:ext uri="{FF2B5EF4-FFF2-40B4-BE49-F238E27FC236}">
                    <a16:creationId xmlns:a16="http://schemas.microsoft.com/office/drawing/2014/main" id="{02769D05-C891-DB47-A165-92D41DDFD34A}"/>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80" name="Rounded Rectangle 179">
                <a:extLst>
                  <a:ext uri="{FF2B5EF4-FFF2-40B4-BE49-F238E27FC236}">
                    <a16:creationId xmlns:a16="http://schemas.microsoft.com/office/drawing/2014/main" id="{0B0989B9-D3BC-1242-8ACD-7D681C715F2A}"/>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81" name="Rectangle 180">
              <a:extLst>
                <a:ext uri="{FF2B5EF4-FFF2-40B4-BE49-F238E27FC236}">
                  <a16:creationId xmlns:a16="http://schemas.microsoft.com/office/drawing/2014/main" id="{629673E0-562B-0D4C-A424-A6177BB778AC}"/>
                </a:ext>
              </a:extLst>
            </p:cNvPr>
            <p:cNvSpPr/>
            <p:nvPr/>
          </p:nvSpPr>
          <p:spPr bwMode="auto">
            <a:xfrm>
              <a:off x="2876713" y="1296147"/>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pic>
          <p:nvPicPr>
            <p:cNvPr id="182" name="Picture 181">
              <a:extLst>
                <a:ext uri="{FF2B5EF4-FFF2-40B4-BE49-F238E27FC236}">
                  <a16:creationId xmlns:a16="http://schemas.microsoft.com/office/drawing/2014/main" id="{362AEA0D-1EA0-3F4F-9BEB-709BB0B0DE8B}"/>
                </a:ext>
              </a:extLst>
            </p:cNvPr>
            <p:cNvPicPr>
              <a:picLocks noChangeAspect="1"/>
            </p:cNvPicPr>
            <p:nvPr/>
          </p:nvPicPr>
          <p:blipFill>
            <a:blip r:embed="rId3"/>
            <a:stretch>
              <a:fillRect/>
            </a:stretch>
          </p:blipFill>
          <p:spPr>
            <a:xfrm>
              <a:off x="3210977" y="1327109"/>
              <a:ext cx="623116" cy="453339"/>
            </a:xfrm>
            <a:prstGeom prst="rect">
              <a:avLst/>
            </a:prstGeom>
          </p:spPr>
        </p:pic>
      </p:grpSp>
      <p:grpSp>
        <p:nvGrpSpPr>
          <p:cNvPr id="264" name="Group 263">
            <a:extLst>
              <a:ext uri="{FF2B5EF4-FFF2-40B4-BE49-F238E27FC236}">
                <a16:creationId xmlns:a16="http://schemas.microsoft.com/office/drawing/2014/main" id="{51634A9D-B967-224D-9743-938FD3393771}"/>
              </a:ext>
            </a:extLst>
          </p:cNvPr>
          <p:cNvGrpSpPr/>
          <p:nvPr/>
        </p:nvGrpSpPr>
        <p:grpSpPr>
          <a:xfrm>
            <a:off x="2541620" y="2080901"/>
            <a:ext cx="1339754" cy="804299"/>
            <a:chOff x="6424509" y="864237"/>
            <a:chExt cx="1339754" cy="804299"/>
          </a:xfrm>
        </p:grpSpPr>
        <p:grpSp>
          <p:nvGrpSpPr>
            <p:cNvPr id="265" name="Group 264">
              <a:extLst>
                <a:ext uri="{FF2B5EF4-FFF2-40B4-BE49-F238E27FC236}">
                  <a16:creationId xmlns:a16="http://schemas.microsoft.com/office/drawing/2014/main" id="{BFE9912B-605B-A44C-AAF6-3F4C0F426C76}"/>
                </a:ext>
              </a:extLst>
            </p:cNvPr>
            <p:cNvGrpSpPr/>
            <p:nvPr/>
          </p:nvGrpSpPr>
          <p:grpSpPr>
            <a:xfrm>
              <a:off x="6424509" y="864237"/>
              <a:ext cx="1339754" cy="804299"/>
              <a:chOff x="4469034" y="1141802"/>
              <a:chExt cx="1270000" cy="566737"/>
            </a:xfrm>
          </p:grpSpPr>
          <p:sp>
            <p:nvSpPr>
              <p:cNvPr id="268" name="Rectangle 267">
                <a:extLst>
                  <a:ext uri="{FF2B5EF4-FFF2-40B4-BE49-F238E27FC236}">
                    <a16:creationId xmlns:a16="http://schemas.microsoft.com/office/drawing/2014/main" id="{790993AC-0349-444E-A46D-4A305B885E68}"/>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69" name="Rounded Rectangle 268">
                <a:extLst>
                  <a:ext uri="{FF2B5EF4-FFF2-40B4-BE49-F238E27FC236}">
                    <a16:creationId xmlns:a16="http://schemas.microsoft.com/office/drawing/2014/main" id="{2FD8B74D-64F5-854A-8398-BBC117C4C553}"/>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266" name="Rectangle 265">
              <a:extLst>
                <a:ext uri="{FF2B5EF4-FFF2-40B4-BE49-F238E27FC236}">
                  <a16:creationId xmlns:a16="http://schemas.microsoft.com/office/drawing/2014/main" id="{AF6FE2AC-1DAE-2F40-9B6A-4E4DE30782D6}"/>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67" name="Rounded Rectangle 266">
              <a:extLst>
                <a:ext uri="{FF2B5EF4-FFF2-40B4-BE49-F238E27FC236}">
                  <a16:creationId xmlns:a16="http://schemas.microsoft.com/office/drawing/2014/main" id="{84EB770E-6135-0147-8244-81E6615AE708}"/>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grpSp>
        <p:nvGrpSpPr>
          <p:cNvPr id="311" name="Group 310">
            <a:extLst>
              <a:ext uri="{FF2B5EF4-FFF2-40B4-BE49-F238E27FC236}">
                <a16:creationId xmlns:a16="http://schemas.microsoft.com/office/drawing/2014/main" id="{2E2D18DB-FD03-F843-9FEF-4112A19E5DF2}"/>
              </a:ext>
            </a:extLst>
          </p:cNvPr>
          <p:cNvGrpSpPr/>
          <p:nvPr/>
        </p:nvGrpSpPr>
        <p:grpSpPr>
          <a:xfrm>
            <a:off x="7690401" y="2060134"/>
            <a:ext cx="1182828" cy="897703"/>
            <a:chOff x="7194839" y="692216"/>
            <a:chExt cx="1182828" cy="897703"/>
          </a:xfrm>
        </p:grpSpPr>
        <p:grpSp>
          <p:nvGrpSpPr>
            <p:cNvPr id="289" name="Group 288">
              <a:extLst>
                <a:ext uri="{FF2B5EF4-FFF2-40B4-BE49-F238E27FC236}">
                  <a16:creationId xmlns:a16="http://schemas.microsoft.com/office/drawing/2014/main" id="{F3BFE02D-FB9E-AE48-9F7C-D1CCD233866B}"/>
                </a:ext>
              </a:extLst>
            </p:cNvPr>
            <p:cNvGrpSpPr/>
            <p:nvPr/>
          </p:nvGrpSpPr>
          <p:grpSpPr>
            <a:xfrm>
              <a:off x="7194839" y="692216"/>
              <a:ext cx="1182828" cy="897703"/>
              <a:chOff x="2767161" y="1179693"/>
              <a:chExt cx="1339754" cy="804299"/>
            </a:xfrm>
          </p:grpSpPr>
          <p:grpSp>
            <p:nvGrpSpPr>
              <p:cNvPr id="290" name="Group 289">
                <a:extLst>
                  <a:ext uri="{FF2B5EF4-FFF2-40B4-BE49-F238E27FC236}">
                    <a16:creationId xmlns:a16="http://schemas.microsoft.com/office/drawing/2014/main" id="{2B575BE7-A67F-0941-8961-42A5ABAA7A4A}"/>
                  </a:ext>
                </a:extLst>
              </p:cNvPr>
              <p:cNvGrpSpPr/>
              <p:nvPr/>
            </p:nvGrpSpPr>
            <p:grpSpPr>
              <a:xfrm>
                <a:off x="2767161" y="1179693"/>
                <a:ext cx="1339754" cy="804299"/>
                <a:chOff x="4469034" y="1141802"/>
                <a:chExt cx="1270000" cy="566737"/>
              </a:xfrm>
            </p:grpSpPr>
            <p:sp>
              <p:nvSpPr>
                <p:cNvPr id="293" name="Rectangle 292">
                  <a:extLst>
                    <a:ext uri="{FF2B5EF4-FFF2-40B4-BE49-F238E27FC236}">
                      <a16:creationId xmlns:a16="http://schemas.microsoft.com/office/drawing/2014/main" id="{AC20DB95-A724-C848-A7B5-2C11ADA7D149}"/>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294" name="Rounded Rectangle 293">
                  <a:extLst>
                    <a:ext uri="{FF2B5EF4-FFF2-40B4-BE49-F238E27FC236}">
                      <a16:creationId xmlns:a16="http://schemas.microsoft.com/office/drawing/2014/main" id="{28D9705E-3A80-2449-8FE0-446B99288F7C}"/>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291" name="Rectangle 290">
                <a:extLst>
                  <a:ext uri="{FF2B5EF4-FFF2-40B4-BE49-F238E27FC236}">
                    <a16:creationId xmlns:a16="http://schemas.microsoft.com/office/drawing/2014/main" id="{39162125-C80D-E14D-870C-CD51AB112F61}"/>
                  </a:ext>
                </a:extLst>
              </p:cNvPr>
              <p:cNvSpPr/>
              <p:nvPr/>
            </p:nvSpPr>
            <p:spPr bwMode="auto">
              <a:xfrm>
                <a:off x="2876713" y="1296147"/>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295" name="Rectangle 294">
              <a:extLst>
                <a:ext uri="{FF2B5EF4-FFF2-40B4-BE49-F238E27FC236}">
                  <a16:creationId xmlns:a16="http://schemas.microsoft.com/office/drawing/2014/main" id="{1FC823CB-A815-CD44-8E12-167B2805D521}"/>
                </a:ext>
              </a:extLst>
            </p:cNvPr>
            <p:cNvSpPr/>
            <p:nvPr/>
          </p:nvSpPr>
          <p:spPr>
            <a:xfrm>
              <a:off x="7497316" y="1112160"/>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cxnSp>
          <p:nvCxnSpPr>
            <p:cNvPr id="300" name="Straight Connector 299">
              <a:extLst>
                <a:ext uri="{FF2B5EF4-FFF2-40B4-BE49-F238E27FC236}">
                  <a16:creationId xmlns:a16="http://schemas.microsoft.com/office/drawing/2014/main" id="{E416D2D4-8F63-4B47-BF5E-804873FC02CE}"/>
                </a:ext>
              </a:extLst>
            </p:cNvPr>
            <p:cNvCxnSpPr>
              <a:stCxn id="295" idx="3"/>
              <a:endCxn id="298" idx="1"/>
            </p:cNvCxnSpPr>
            <p:nvPr/>
          </p:nvCxnSpPr>
          <p:spPr>
            <a:xfrm flipV="1">
              <a:off x="7657093" y="1187070"/>
              <a:ext cx="356422" cy="2581"/>
            </a:xfrm>
            <a:prstGeom prst="line">
              <a:avLst/>
            </a:prstGeom>
          </p:spPr>
          <p:style>
            <a:lnRef idx="1">
              <a:schemeClr val="accent1"/>
            </a:lnRef>
            <a:fillRef idx="0">
              <a:schemeClr val="accent1"/>
            </a:fillRef>
            <a:effectRef idx="0">
              <a:schemeClr val="accent1"/>
            </a:effectRef>
            <a:fontRef idx="minor">
              <a:schemeClr val="tx1"/>
            </a:fontRef>
          </p:style>
        </p:cxnSp>
        <p:sp>
          <p:nvSpPr>
            <p:cNvPr id="296" name="Rectangle 295">
              <a:extLst>
                <a:ext uri="{FF2B5EF4-FFF2-40B4-BE49-F238E27FC236}">
                  <a16:creationId xmlns:a16="http://schemas.microsoft.com/office/drawing/2014/main" id="{6D8B410A-4F3D-6843-AC08-6330A766DF88}"/>
                </a:ext>
              </a:extLst>
            </p:cNvPr>
            <p:cNvSpPr/>
            <p:nvPr/>
          </p:nvSpPr>
          <p:spPr>
            <a:xfrm>
              <a:off x="7778574" y="1107526"/>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98" name="Rectangle 297">
              <a:extLst>
                <a:ext uri="{FF2B5EF4-FFF2-40B4-BE49-F238E27FC236}">
                  <a16:creationId xmlns:a16="http://schemas.microsoft.com/office/drawing/2014/main" id="{8A5AB8F8-1DCF-384F-B08E-F1DF3DA766B9}"/>
                </a:ext>
              </a:extLst>
            </p:cNvPr>
            <p:cNvSpPr/>
            <p:nvPr/>
          </p:nvSpPr>
          <p:spPr>
            <a:xfrm>
              <a:off x="8013515" y="1109579"/>
              <a:ext cx="159777" cy="15498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grpSp>
      <p:sp>
        <p:nvSpPr>
          <p:cNvPr id="323" name="TextBox 322">
            <a:extLst>
              <a:ext uri="{FF2B5EF4-FFF2-40B4-BE49-F238E27FC236}">
                <a16:creationId xmlns:a16="http://schemas.microsoft.com/office/drawing/2014/main" id="{01027D24-4445-B240-A18D-1DB878FCA751}"/>
              </a:ext>
            </a:extLst>
          </p:cNvPr>
          <p:cNvSpPr txBox="1"/>
          <p:nvPr/>
        </p:nvSpPr>
        <p:spPr>
          <a:xfrm>
            <a:off x="549697" y="1055486"/>
            <a:ext cx="1091966" cy="523220"/>
          </a:xfrm>
          <a:prstGeom prst="rect">
            <a:avLst/>
          </a:prstGeom>
          <a:noFill/>
        </p:spPr>
        <p:txBody>
          <a:bodyPr wrap="none" rtlCol="0">
            <a:spAutoFit/>
          </a:bodyPr>
          <a:lstStyle/>
          <a:p>
            <a:r>
              <a:rPr lang="en-US" dirty="0"/>
              <a:t>Type 1</a:t>
            </a:r>
          </a:p>
          <a:p>
            <a:r>
              <a:rPr lang="en-US" dirty="0"/>
              <a:t>OMAS only</a:t>
            </a:r>
          </a:p>
        </p:txBody>
      </p:sp>
      <p:sp>
        <p:nvSpPr>
          <p:cNvPr id="324" name="TextBox 323">
            <a:extLst>
              <a:ext uri="{FF2B5EF4-FFF2-40B4-BE49-F238E27FC236}">
                <a16:creationId xmlns:a16="http://schemas.microsoft.com/office/drawing/2014/main" id="{BD863AE2-7D2C-4947-82F8-9051CF807A89}"/>
              </a:ext>
            </a:extLst>
          </p:cNvPr>
          <p:cNvSpPr txBox="1"/>
          <p:nvPr/>
        </p:nvSpPr>
        <p:spPr>
          <a:xfrm>
            <a:off x="2412637" y="1020520"/>
            <a:ext cx="1489510" cy="738664"/>
          </a:xfrm>
          <a:prstGeom prst="rect">
            <a:avLst/>
          </a:prstGeom>
          <a:noFill/>
        </p:spPr>
        <p:txBody>
          <a:bodyPr wrap="none" rtlCol="0">
            <a:spAutoFit/>
          </a:bodyPr>
          <a:lstStyle/>
          <a:p>
            <a:r>
              <a:rPr lang="en-US" dirty="0"/>
              <a:t>Type 2</a:t>
            </a:r>
          </a:p>
          <a:p>
            <a:r>
              <a:rPr lang="en-US" dirty="0"/>
              <a:t>OMAS and OCF</a:t>
            </a:r>
          </a:p>
          <a:p>
            <a:r>
              <a:rPr lang="en-US" dirty="0"/>
              <a:t>Connector </a:t>
            </a:r>
          </a:p>
        </p:txBody>
      </p:sp>
      <p:sp>
        <p:nvSpPr>
          <p:cNvPr id="325" name="TextBox 324">
            <a:extLst>
              <a:ext uri="{FF2B5EF4-FFF2-40B4-BE49-F238E27FC236}">
                <a16:creationId xmlns:a16="http://schemas.microsoft.com/office/drawing/2014/main" id="{077824A7-71DB-EA41-A305-223C60271E2D}"/>
              </a:ext>
            </a:extLst>
          </p:cNvPr>
          <p:cNvSpPr txBox="1"/>
          <p:nvPr/>
        </p:nvSpPr>
        <p:spPr>
          <a:xfrm>
            <a:off x="5185686" y="1067688"/>
            <a:ext cx="731290" cy="523220"/>
          </a:xfrm>
          <a:prstGeom prst="rect">
            <a:avLst/>
          </a:prstGeom>
          <a:noFill/>
        </p:spPr>
        <p:txBody>
          <a:bodyPr wrap="none" rtlCol="0">
            <a:spAutoFit/>
          </a:bodyPr>
          <a:lstStyle/>
          <a:p>
            <a:r>
              <a:rPr lang="en-US" dirty="0"/>
              <a:t>Type 3</a:t>
            </a:r>
          </a:p>
          <a:p>
            <a:r>
              <a:rPr lang="en-US" dirty="0"/>
              <a:t>OMRS</a:t>
            </a:r>
          </a:p>
        </p:txBody>
      </p:sp>
      <p:sp>
        <p:nvSpPr>
          <p:cNvPr id="326" name="TextBox 325">
            <a:extLst>
              <a:ext uri="{FF2B5EF4-FFF2-40B4-BE49-F238E27FC236}">
                <a16:creationId xmlns:a16="http://schemas.microsoft.com/office/drawing/2014/main" id="{632971A9-4E2E-6A43-9EB7-91AB3D79FDE1}"/>
              </a:ext>
            </a:extLst>
          </p:cNvPr>
          <p:cNvSpPr txBox="1"/>
          <p:nvPr/>
        </p:nvSpPr>
        <p:spPr>
          <a:xfrm>
            <a:off x="7594729" y="1055486"/>
            <a:ext cx="1090363" cy="523220"/>
          </a:xfrm>
          <a:prstGeom prst="rect">
            <a:avLst/>
          </a:prstGeom>
          <a:noFill/>
        </p:spPr>
        <p:txBody>
          <a:bodyPr wrap="none" rtlCol="0">
            <a:spAutoFit/>
          </a:bodyPr>
          <a:lstStyle/>
          <a:p>
            <a:r>
              <a:rPr lang="en-US" dirty="0"/>
              <a:t>Type 4</a:t>
            </a:r>
          </a:p>
          <a:p>
            <a:r>
              <a:rPr lang="en-US" dirty="0"/>
              <a:t>Daemon UI</a:t>
            </a:r>
          </a:p>
        </p:txBody>
      </p:sp>
      <p:sp>
        <p:nvSpPr>
          <p:cNvPr id="4" name="TextBox 3">
            <a:extLst>
              <a:ext uri="{FF2B5EF4-FFF2-40B4-BE49-F238E27FC236}">
                <a16:creationId xmlns:a16="http://schemas.microsoft.com/office/drawing/2014/main" id="{9290A3C9-A5EE-8447-9380-1FBF871120AB}"/>
              </a:ext>
            </a:extLst>
          </p:cNvPr>
          <p:cNvSpPr txBox="1"/>
          <p:nvPr/>
        </p:nvSpPr>
        <p:spPr>
          <a:xfrm>
            <a:off x="243068" y="3217762"/>
            <a:ext cx="1508746" cy="738664"/>
          </a:xfrm>
          <a:prstGeom prst="rect">
            <a:avLst/>
          </a:prstGeom>
          <a:noFill/>
        </p:spPr>
        <p:txBody>
          <a:bodyPr wrap="none" rtlCol="0">
            <a:spAutoFit/>
          </a:bodyPr>
          <a:lstStyle/>
          <a:p>
            <a:r>
              <a:rPr lang="en-US" b="1" dirty="0"/>
              <a:t>IBM creating </a:t>
            </a:r>
          </a:p>
          <a:p>
            <a:r>
              <a:rPr lang="en-US" b="1" dirty="0"/>
              <a:t>Subject Area UI</a:t>
            </a:r>
          </a:p>
          <a:p>
            <a:endParaRPr lang="en-US" dirty="0"/>
          </a:p>
        </p:txBody>
      </p:sp>
      <p:sp>
        <p:nvSpPr>
          <p:cNvPr id="69" name="TextBox 68">
            <a:extLst>
              <a:ext uri="{FF2B5EF4-FFF2-40B4-BE49-F238E27FC236}">
                <a16:creationId xmlns:a16="http://schemas.microsoft.com/office/drawing/2014/main" id="{6EB561DE-17C3-A94D-AFC0-AEE17671EC15}"/>
              </a:ext>
            </a:extLst>
          </p:cNvPr>
          <p:cNvSpPr txBox="1"/>
          <p:nvPr/>
        </p:nvSpPr>
        <p:spPr>
          <a:xfrm>
            <a:off x="2426183" y="3217762"/>
            <a:ext cx="1319592" cy="738664"/>
          </a:xfrm>
          <a:prstGeom prst="rect">
            <a:avLst/>
          </a:prstGeom>
          <a:noFill/>
        </p:spPr>
        <p:txBody>
          <a:bodyPr wrap="none" rtlCol="0">
            <a:spAutoFit/>
          </a:bodyPr>
          <a:lstStyle/>
          <a:p>
            <a:r>
              <a:rPr lang="en-US" b="1" dirty="0"/>
              <a:t>ING creating </a:t>
            </a:r>
          </a:p>
          <a:p>
            <a:r>
              <a:rPr lang="en-US" b="1" dirty="0"/>
              <a:t>Asset Search</a:t>
            </a:r>
          </a:p>
          <a:p>
            <a:endParaRPr lang="en-US" dirty="0"/>
          </a:p>
        </p:txBody>
      </p:sp>
      <p:sp>
        <p:nvSpPr>
          <p:cNvPr id="70" name="TextBox 69">
            <a:extLst>
              <a:ext uri="{FF2B5EF4-FFF2-40B4-BE49-F238E27FC236}">
                <a16:creationId xmlns:a16="http://schemas.microsoft.com/office/drawing/2014/main" id="{FB7F5868-F79E-8649-9631-806685BCEEBF}"/>
              </a:ext>
            </a:extLst>
          </p:cNvPr>
          <p:cNvSpPr txBox="1"/>
          <p:nvPr/>
        </p:nvSpPr>
        <p:spPr>
          <a:xfrm>
            <a:off x="5095671" y="3193150"/>
            <a:ext cx="1358064" cy="1169551"/>
          </a:xfrm>
          <a:prstGeom prst="rect">
            <a:avLst/>
          </a:prstGeom>
          <a:noFill/>
        </p:spPr>
        <p:txBody>
          <a:bodyPr wrap="none" rtlCol="0">
            <a:spAutoFit/>
          </a:bodyPr>
          <a:lstStyle/>
          <a:p>
            <a:r>
              <a:rPr lang="en-US" b="1" dirty="0"/>
              <a:t>IBM creating </a:t>
            </a:r>
          </a:p>
          <a:p>
            <a:r>
              <a:rPr lang="en-US" b="1" dirty="0"/>
              <a:t>Type explorer</a:t>
            </a:r>
          </a:p>
          <a:p>
            <a:r>
              <a:rPr lang="en-US" b="1" dirty="0"/>
              <a:t>and instance </a:t>
            </a:r>
          </a:p>
          <a:p>
            <a:r>
              <a:rPr lang="en-US" b="1" dirty="0"/>
              <a:t>explorer</a:t>
            </a:r>
          </a:p>
          <a:p>
            <a:endParaRPr lang="en-US" dirty="0"/>
          </a:p>
        </p:txBody>
      </p:sp>
      <p:sp>
        <p:nvSpPr>
          <p:cNvPr id="71" name="TextBox 70">
            <a:extLst>
              <a:ext uri="{FF2B5EF4-FFF2-40B4-BE49-F238E27FC236}">
                <a16:creationId xmlns:a16="http://schemas.microsoft.com/office/drawing/2014/main" id="{C7261A0E-240A-B443-8F36-1BFDBD1C8ADA}"/>
              </a:ext>
            </a:extLst>
          </p:cNvPr>
          <p:cNvSpPr txBox="1"/>
          <p:nvPr/>
        </p:nvSpPr>
        <p:spPr>
          <a:xfrm>
            <a:off x="7563509" y="3298045"/>
            <a:ext cx="1467068" cy="523220"/>
          </a:xfrm>
          <a:prstGeom prst="rect">
            <a:avLst/>
          </a:prstGeom>
          <a:noFill/>
        </p:spPr>
        <p:txBody>
          <a:bodyPr wrap="none" rtlCol="0">
            <a:spAutoFit/>
          </a:bodyPr>
          <a:lstStyle/>
          <a:p>
            <a:r>
              <a:rPr lang="en-US" b="1" dirty="0"/>
              <a:t>ING creating </a:t>
            </a:r>
          </a:p>
          <a:p>
            <a:r>
              <a:rPr lang="en-US" b="1" dirty="0"/>
              <a:t>Lineage viewer</a:t>
            </a:r>
          </a:p>
        </p:txBody>
      </p:sp>
    </p:spTree>
    <p:extLst>
      <p:ext uri="{BB962C8B-B14F-4D97-AF65-F5344CB8AC3E}">
        <p14:creationId xmlns:p14="http://schemas.microsoft.com/office/powerpoint/2010/main" val="3427511050"/>
      </p:ext>
    </p:extLst>
  </p:cSld>
  <p:clrMapOvr>
    <a:masterClrMapping/>
  </p:clrMapOvr>
  <p:transition spd="med" advClick="0" advTm="1000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6EB2374-E814-1746-8FCB-86D10D002D70}"/>
              </a:ext>
            </a:extLst>
          </p:cNvPr>
          <p:cNvSpPr/>
          <p:nvPr/>
        </p:nvSpPr>
        <p:spPr>
          <a:xfrm>
            <a:off x="1438656" y="1218597"/>
            <a:ext cx="1643606" cy="2268638"/>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Tomcat *</a:t>
            </a:r>
          </a:p>
          <a:p>
            <a:pPr marL="285750" indent="-285750" algn="ctr">
              <a:buFont typeface="Arial" panose="020B0604020202020204" pitchFamily="34" charset="0"/>
              <a:buChar char="•"/>
            </a:pPr>
            <a:r>
              <a:rPr lang="en-US" dirty="0">
                <a:ln w="0"/>
                <a:solidFill>
                  <a:schemeClr val="accent6">
                    <a:lumMod val="50000"/>
                  </a:schemeClr>
                </a:solidFill>
                <a:effectLst>
                  <a:outerShdw blurRad="38100" dist="19050" dir="2700000" algn="tl" rotWithShape="0">
                    <a:schemeClr val="dk1">
                      <a:alpha val="40000"/>
                    </a:schemeClr>
                  </a:outerShdw>
                </a:effectLst>
              </a:rPr>
              <a:t>configuration</a:t>
            </a:r>
          </a:p>
        </p:txBody>
      </p:sp>
      <p:sp>
        <p:nvSpPr>
          <p:cNvPr id="2" name="Title 1">
            <a:extLst>
              <a:ext uri="{FF2B5EF4-FFF2-40B4-BE49-F238E27FC236}">
                <a16:creationId xmlns:a16="http://schemas.microsoft.com/office/drawing/2014/main" id="{DC48FD18-53DD-F946-8076-8597D5A2FF3B}"/>
              </a:ext>
            </a:extLst>
          </p:cNvPr>
          <p:cNvSpPr>
            <a:spLocks noGrp="1"/>
          </p:cNvSpPr>
          <p:nvPr>
            <p:ph type="title"/>
          </p:nvPr>
        </p:nvSpPr>
        <p:spPr/>
        <p:txBody>
          <a:bodyPr/>
          <a:lstStyle/>
          <a:p>
            <a:r>
              <a:rPr lang="en-US" dirty="0"/>
              <a:t>Current UI implementation</a:t>
            </a:r>
          </a:p>
        </p:txBody>
      </p:sp>
      <p:sp>
        <p:nvSpPr>
          <p:cNvPr id="3" name="Slide Number Placeholder 2">
            <a:extLst>
              <a:ext uri="{FF2B5EF4-FFF2-40B4-BE49-F238E27FC236}">
                <a16:creationId xmlns:a16="http://schemas.microsoft.com/office/drawing/2014/main" id="{E8E9C36B-EE9A-6947-AB64-7A60C4700E3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47</a:t>
            </a:fld>
            <a:endParaRPr lang="en-US" sz="1000"/>
          </a:p>
        </p:txBody>
      </p:sp>
      <p:sp>
        <p:nvSpPr>
          <p:cNvPr id="4" name="Rectangle 3">
            <a:extLst>
              <a:ext uri="{FF2B5EF4-FFF2-40B4-BE49-F238E27FC236}">
                <a16:creationId xmlns:a16="http://schemas.microsoft.com/office/drawing/2014/main" id="{B5026E7B-B0CF-D44C-A718-4C1C84BAFEFF}"/>
              </a:ext>
            </a:extLst>
          </p:cNvPr>
          <p:cNvSpPr/>
          <p:nvPr/>
        </p:nvSpPr>
        <p:spPr>
          <a:xfrm>
            <a:off x="1584874" y="1928016"/>
            <a:ext cx="1226916" cy="1287467"/>
          </a:xfrm>
          <a:prstGeom prst="rect">
            <a:avLst/>
          </a:prstGeom>
          <a:solidFill>
            <a:srgbClr val="FEFFB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Web app</a:t>
            </a:r>
          </a:p>
        </p:txBody>
      </p:sp>
      <p:sp>
        <p:nvSpPr>
          <p:cNvPr id="6" name="Rounded Rectangle 20">
            <a:extLst>
              <a:ext uri="{FF2B5EF4-FFF2-40B4-BE49-F238E27FC236}">
                <a16:creationId xmlns:a16="http://schemas.microsoft.com/office/drawing/2014/main" id="{0073860B-6544-1348-AE0D-6E45E7D5A121}"/>
              </a:ext>
            </a:extLst>
          </p:cNvPr>
          <p:cNvSpPr>
            <a:spLocks noChangeArrowheads="1"/>
          </p:cNvSpPr>
          <p:nvPr/>
        </p:nvSpPr>
        <p:spPr bwMode="auto">
          <a:xfrm>
            <a:off x="4826939" y="1760437"/>
            <a:ext cx="2155992" cy="1622626"/>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nchorCtr="1"/>
          <a:lstStyle/>
          <a:p>
            <a:pPr algn="ctr" eaLnBrk="0" hangingPunct="0"/>
            <a:r>
              <a:rPr lang="en-GB" sz="1600" dirty="0">
                <a:solidFill>
                  <a:srgbClr val="1F497D"/>
                </a:solidFill>
                <a:latin typeface="Calibri" charset="0"/>
              </a:rPr>
              <a:t>Egeria </a:t>
            </a:r>
          </a:p>
          <a:p>
            <a:pPr algn="ctr" eaLnBrk="0" hangingPunct="0"/>
            <a:r>
              <a:rPr lang="en-GB" sz="1600" dirty="0">
                <a:solidFill>
                  <a:srgbClr val="1F497D"/>
                </a:solidFill>
                <a:latin typeface="Calibri" charset="0"/>
              </a:rPr>
              <a:t>OMAG Server</a:t>
            </a:r>
          </a:p>
          <a:p>
            <a:pPr algn="ctr" eaLnBrk="0" hangingPunct="0"/>
            <a:endParaRPr lang="en-GB" sz="1600" dirty="0">
              <a:solidFill>
                <a:srgbClr val="1F497D"/>
              </a:solidFill>
              <a:latin typeface="Calibri" charset="0"/>
            </a:endParaRPr>
          </a:p>
        </p:txBody>
      </p:sp>
      <p:cxnSp>
        <p:nvCxnSpPr>
          <p:cNvPr id="8" name="Straight Arrow Connector 7">
            <a:extLst>
              <a:ext uri="{FF2B5EF4-FFF2-40B4-BE49-F238E27FC236}">
                <a16:creationId xmlns:a16="http://schemas.microsoft.com/office/drawing/2014/main" id="{7222977E-875E-2945-B0E7-614BCF0D21CC}"/>
              </a:ext>
            </a:extLst>
          </p:cNvPr>
          <p:cNvCxnSpPr/>
          <p:nvPr/>
        </p:nvCxnSpPr>
        <p:spPr>
          <a:xfrm>
            <a:off x="2827619" y="2306617"/>
            <a:ext cx="1999320" cy="0"/>
          </a:xfrm>
          <a:prstGeom prst="straightConnector1">
            <a:avLst/>
          </a:pr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75471564-063C-A243-A49E-65C6F76C49B9}"/>
              </a:ext>
            </a:extLst>
          </p:cNvPr>
          <p:cNvSpPr txBox="1"/>
          <p:nvPr/>
        </p:nvSpPr>
        <p:spPr>
          <a:xfrm>
            <a:off x="3448399" y="1998840"/>
            <a:ext cx="872355" cy="307777"/>
          </a:xfrm>
          <a:prstGeom prst="rect">
            <a:avLst/>
          </a:prstGeom>
          <a:noFill/>
        </p:spPr>
        <p:txBody>
          <a:bodyPr wrap="none" rtlCol="0">
            <a:spAutoFit/>
          </a:bodyPr>
          <a:lstStyle/>
          <a:p>
            <a:r>
              <a:rPr lang="en-US" dirty="0"/>
              <a:t>Rest call</a:t>
            </a:r>
          </a:p>
        </p:txBody>
      </p:sp>
      <p:sp>
        <p:nvSpPr>
          <p:cNvPr id="12" name="TextBox 11">
            <a:extLst>
              <a:ext uri="{FF2B5EF4-FFF2-40B4-BE49-F238E27FC236}">
                <a16:creationId xmlns:a16="http://schemas.microsoft.com/office/drawing/2014/main" id="{913C351E-32BD-894A-8047-B0A5E3BB3117}"/>
              </a:ext>
            </a:extLst>
          </p:cNvPr>
          <p:cNvSpPr txBox="1"/>
          <p:nvPr/>
        </p:nvSpPr>
        <p:spPr>
          <a:xfrm>
            <a:off x="740780" y="4398380"/>
            <a:ext cx="8523487" cy="523220"/>
          </a:xfrm>
          <a:prstGeom prst="rect">
            <a:avLst/>
          </a:prstGeom>
          <a:noFill/>
        </p:spPr>
        <p:txBody>
          <a:bodyPr wrap="none" rtlCol="0">
            <a:spAutoFit/>
          </a:bodyPr>
          <a:lstStyle/>
          <a:p>
            <a:r>
              <a:rPr lang="en-US" dirty="0"/>
              <a:t>* Egeria </a:t>
            </a:r>
            <a:r>
              <a:rPr lang="en-US" dirty="0" err="1"/>
              <a:t>Uis</a:t>
            </a:r>
            <a:r>
              <a:rPr lang="en-US" dirty="0"/>
              <a:t> are coded to work with Tomcat. We expect other web servers will be used as the community </a:t>
            </a:r>
          </a:p>
          <a:p>
            <a:r>
              <a:rPr lang="en-US" dirty="0"/>
              <a:t>requires and implements.   </a:t>
            </a:r>
          </a:p>
        </p:txBody>
      </p:sp>
    </p:spTree>
    <p:extLst>
      <p:ext uri="{BB962C8B-B14F-4D97-AF65-F5344CB8AC3E}">
        <p14:creationId xmlns:p14="http://schemas.microsoft.com/office/powerpoint/2010/main" val="1151138354"/>
      </p:ext>
    </p:extLst>
  </p:cSld>
  <p:clrMapOvr>
    <a:masterClrMapping/>
  </p:clrMapOvr>
  <p:transition spd="med" advClick="0" advTm="1000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FD18-53DD-F946-8076-8597D5A2FF3B}"/>
              </a:ext>
            </a:extLst>
          </p:cNvPr>
          <p:cNvSpPr>
            <a:spLocks noGrp="1"/>
          </p:cNvSpPr>
          <p:nvPr>
            <p:ph type="title"/>
          </p:nvPr>
        </p:nvSpPr>
        <p:spPr/>
        <p:txBody>
          <a:bodyPr/>
          <a:lstStyle/>
          <a:p>
            <a:r>
              <a:rPr lang="en-US" dirty="0"/>
              <a:t>UI design – profile driven </a:t>
            </a:r>
          </a:p>
        </p:txBody>
      </p:sp>
      <p:sp>
        <p:nvSpPr>
          <p:cNvPr id="3" name="Slide Number Placeholder 2">
            <a:extLst>
              <a:ext uri="{FF2B5EF4-FFF2-40B4-BE49-F238E27FC236}">
                <a16:creationId xmlns:a16="http://schemas.microsoft.com/office/drawing/2014/main" id="{E8E9C36B-EE9A-6947-AB64-7A60C4700E3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48</a:t>
            </a:fld>
            <a:endParaRPr lang="en-US" sz="1000"/>
          </a:p>
        </p:txBody>
      </p:sp>
      <p:sp>
        <p:nvSpPr>
          <p:cNvPr id="14" name="Process 13">
            <a:extLst>
              <a:ext uri="{FF2B5EF4-FFF2-40B4-BE49-F238E27FC236}">
                <a16:creationId xmlns:a16="http://schemas.microsoft.com/office/drawing/2014/main" id="{597475C3-741B-6E47-9620-7A03AF97B53A}"/>
              </a:ext>
            </a:extLst>
          </p:cNvPr>
          <p:cNvSpPr/>
          <p:nvPr/>
        </p:nvSpPr>
        <p:spPr>
          <a:xfrm>
            <a:off x="937549" y="2233914"/>
            <a:ext cx="914400" cy="612648"/>
          </a:xfrm>
          <a:prstGeom prst="flowChartProcess">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Login</a:t>
            </a:r>
          </a:p>
        </p:txBody>
      </p:sp>
      <p:sp>
        <p:nvSpPr>
          <p:cNvPr id="15" name="Process 14">
            <a:extLst>
              <a:ext uri="{FF2B5EF4-FFF2-40B4-BE49-F238E27FC236}">
                <a16:creationId xmlns:a16="http://schemas.microsoft.com/office/drawing/2014/main" id="{7129BAE2-0E57-024F-A3F3-885106261024}"/>
              </a:ext>
            </a:extLst>
          </p:cNvPr>
          <p:cNvSpPr/>
          <p:nvPr/>
        </p:nvSpPr>
        <p:spPr>
          <a:xfrm>
            <a:off x="2328441" y="2233914"/>
            <a:ext cx="914400" cy="612648"/>
          </a:xfrm>
          <a:prstGeom prst="flowChartProcess">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Personal</a:t>
            </a:r>
          </a:p>
          <a:p>
            <a:pPr algn="ctr"/>
            <a:r>
              <a:rPr lang="en-US" dirty="0">
                <a:ln w="0"/>
                <a:solidFill>
                  <a:schemeClr val="accent6">
                    <a:lumMod val="50000"/>
                  </a:schemeClr>
                </a:solidFill>
                <a:effectLst>
                  <a:outerShdw blurRad="38100" dist="19050" dir="2700000" algn="tl" rotWithShape="0">
                    <a:schemeClr val="dk1">
                      <a:alpha val="40000"/>
                    </a:schemeClr>
                  </a:outerShdw>
                </a:effectLst>
              </a:rPr>
              <a:t>Profile</a:t>
            </a:r>
          </a:p>
        </p:txBody>
      </p:sp>
      <p:sp>
        <p:nvSpPr>
          <p:cNvPr id="16" name="TextBox 15">
            <a:extLst>
              <a:ext uri="{FF2B5EF4-FFF2-40B4-BE49-F238E27FC236}">
                <a16:creationId xmlns:a16="http://schemas.microsoft.com/office/drawing/2014/main" id="{2D3BE1EA-7537-2744-910A-7FAB91A18EC1}"/>
              </a:ext>
            </a:extLst>
          </p:cNvPr>
          <p:cNvSpPr txBox="1"/>
          <p:nvPr/>
        </p:nvSpPr>
        <p:spPr>
          <a:xfrm>
            <a:off x="1427993" y="1070428"/>
            <a:ext cx="3344185" cy="523220"/>
          </a:xfrm>
          <a:prstGeom prst="rect">
            <a:avLst/>
          </a:prstGeom>
          <a:noFill/>
        </p:spPr>
        <p:txBody>
          <a:bodyPr wrap="none" rtlCol="0">
            <a:spAutoFit/>
          </a:bodyPr>
          <a:lstStyle/>
          <a:p>
            <a:r>
              <a:rPr lang="en-US" dirty="0"/>
              <a:t>User’s roles defines what UI capabilities</a:t>
            </a:r>
          </a:p>
          <a:p>
            <a:r>
              <a:rPr lang="en-US" dirty="0"/>
              <a:t>a user should see </a:t>
            </a:r>
          </a:p>
        </p:txBody>
      </p:sp>
      <p:cxnSp>
        <p:nvCxnSpPr>
          <p:cNvPr id="18" name="Straight Connector 17">
            <a:extLst>
              <a:ext uri="{FF2B5EF4-FFF2-40B4-BE49-F238E27FC236}">
                <a16:creationId xmlns:a16="http://schemas.microsoft.com/office/drawing/2014/main" id="{11888582-E2C7-9B4A-A88B-3B7A42A3DF2A}"/>
              </a:ext>
            </a:extLst>
          </p:cNvPr>
          <p:cNvCxnSpPr>
            <a:cxnSpLocks/>
          </p:cNvCxnSpPr>
          <p:nvPr/>
        </p:nvCxnSpPr>
        <p:spPr>
          <a:xfrm>
            <a:off x="2613991" y="1593648"/>
            <a:ext cx="171650" cy="55924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F4513C3A-DD2E-2141-9282-60484BBED730}"/>
              </a:ext>
            </a:extLst>
          </p:cNvPr>
          <p:cNvCxnSpPr>
            <a:stCxn id="14" idx="3"/>
            <a:endCxn id="15" idx="1"/>
          </p:cNvCxnSpPr>
          <p:nvPr/>
        </p:nvCxnSpPr>
        <p:spPr>
          <a:xfrm>
            <a:off x="1851949" y="2540238"/>
            <a:ext cx="4764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Process 20">
            <a:extLst>
              <a:ext uri="{FF2B5EF4-FFF2-40B4-BE49-F238E27FC236}">
                <a16:creationId xmlns:a16="http://schemas.microsoft.com/office/drawing/2014/main" id="{E468E830-D943-4C4E-A3E6-7BFA61B14D4C}"/>
              </a:ext>
            </a:extLst>
          </p:cNvPr>
          <p:cNvSpPr/>
          <p:nvPr/>
        </p:nvSpPr>
        <p:spPr>
          <a:xfrm>
            <a:off x="4272987" y="1579495"/>
            <a:ext cx="914400" cy="612648"/>
          </a:xfrm>
          <a:prstGeom prst="flowChartProcess">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Subject area</a:t>
            </a:r>
          </a:p>
        </p:txBody>
      </p:sp>
      <p:sp>
        <p:nvSpPr>
          <p:cNvPr id="22" name="Process 21">
            <a:extLst>
              <a:ext uri="{FF2B5EF4-FFF2-40B4-BE49-F238E27FC236}">
                <a16:creationId xmlns:a16="http://schemas.microsoft.com/office/drawing/2014/main" id="{1246A19F-02A6-6B4B-9BCB-98C208FBBC3D}"/>
              </a:ext>
            </a:extLst>
          </p:cNvPr>
          <p:cNvSpPr/>
          <p:nvPr/>
        </p:nvSpPr>
        <p:spPr>
          <a:xfrm>
            <a:off x="4272987" y="2513747"/>
            <a:ext cx="914400" cy="612648"/>
          </a:xfrm>
          <a:prstGeom prst="flowChartProcess">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Type</a:t>
            </a:r>
          </a:p>
          <a:p>
            <a:pPr algn="ctr"/>
            <a:r>
              <a:rPr lang="en-US" dirty="0">
                <a:ln w="0"/>
                <a:solidFill>
                  <a:schemeClr val="accent6">
                    <a:lumMod val="50000"/>
                  </a:schemeClr>
                </a:solidFill>
                <a:effectLst>
                  <a:outerShdw blurRad="38100" dist="19050" dir="2700000" algn="tl" rotWithShape="0">
                    <a:schemeClr val="dk1">
                      <a:alpha val="40000"/>
                    </a:schemeClr>
                  </a:outerShdw>
                </a:effectLst>
              </a:rPr>
              <a:t>explorer</a:t>
            </a:r>
          </a:p>
        </p:txBody>
      </p:sp>
      <p:sp>
        <p:nvSpPr>
          <p:cNvPr id="23" name="Process 22">
            <a:extLst>
              <a:ext uri="{FF2B5EF4-FFF2-40B4-BE49-F238E27FC236}">
                <a16:creationId xmlns:a16="http://schemas.microsoft.com/office/drawing/2014/main" id="{7BA6AB5E-9D4A-C249-A5AA-6184D0F4858D}"/>
              </a:ext>
            </a:extLst>
          </p:cNvPr>
          <p:cNvSpPr/>
          <p:nvPr/>
        </p:nvSpPr>
        <p:spPr>
          <a:xfrm>
            <a:off x="4272987" y="3357310"/>
            <a:ext cx="914400" cy="612648"/>
          </a:xfrm>
          <a:prstGeom prst="flowChartProcess">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Asset </a:t>
            </a:r>
          </a:p>
          <a:p>
            <a:pPr algn="ctr"/>
            <a:r>
              <a:rPr lang="en-US" dirty="0">
                <a:ln w="0"/>
                <a:solidFill>
                  <a:schemeClr val="accent6">
                    <a:lumMod val="50000"/>
                  </a:schemeClr>
                </a:solidFill>
                <a:effectLst>
                  <a:outerShdw blurRad="38100" dist="19050" dir="2700000" algn="tl" rotWithShape="0">
                    <a:schemeClr val="dk1">
                      <a:alpha val="40000"/>
                    </a:schemeClr>
                  </a:outerShdw>
                </a:effectLst>
              </a:rPr>
              <a:t>Search</a:t>
            </a:r>
          </a:p>
        </p:txBody>
      </p:sp>
      <p:sp>
        <p:nvSpPr>
          <p:cNvPr id="28" name="TextBox 27">
            <a:extLst>
              <a:ext uri="{FF2B5EF4-FFF2-40B4-BE49-F238E27FC236}">
                <a16:creationId xmlns:a16="http://schemas.microsoft.com/office/drawing/2014/main" id="{4FA8B5D8-0876-1948-AB47-2F19F2DB5EC8}"/>
              </a:ext>
            </a:extLst>
          </p:cNvPr>
          <p:cNvSpPr txBox="1"/>
          <p:nvPr/>
        </p:nvSpPr>
        <p:spPr>
          <a:xfrm>
            <a:off x="3593497" y="4129093"/>
            <a:ext cx="2273379" cy="307777"/>
          </a:xfrm>
          <a:prstGeom prst="rect">
            <a:avLst/>
          </a:prstGeom>
          <a:noFill/>
        </p:spPr>
        <p:txBody>
          <a:bodyPr wrap="none" rtlCol="0">
            <a:spAutoFit/>
          </a:bodyPr>
          <a:lstStyle/>
          <a:p>
            <a:r>
              <a:rPr lang="en-US" dirty="0"/>
              <a:t>Many more to come ……..</a:t>
            </a:r>
          </a:p>
        </p:txBody>
      </p:sp>
      <p:cxnSp>
        <p:nvCxnSpPr>
          <p:cNvPr id="29" name="Straight Arrow Connector 28">
            <a:extLst>
              <a:ext uri="{FF2B5EF4-FFF2-40B4-BE49-F238E27FC236}">
                <a16:creationId xmlns:a16="http://schemas.microsoft.com/office/drawing/2014/main" id="{8DF29930-366A-4643-A616-A9A0C65C41C1}"/>
              </a:ext>
            </a:extLst>
          </p:cNvPr>
          <p:cNvCxnSpPr/>
          <p:nvPr/>
        </p:nvCxnSpPr>
        <p:spPr>
          <a:xfrm flipV="1">
            <a:off x="3221621" y="1962671"/>
            <a:ext cx="1030146" cy="65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95C445-75B4-6942-83D4-A2FF7C49F115}"/>
              </a:ext>
            </a:extLst>
          </p:cNvPr>
          <p:cNvCxnSpPr>
            <a:endCxn id="22" idx="1"/>
          </p:cNvCxnSpPr>
          <p:nvPr/>
        </p:nvCxnSpPr>
        <p:spPr>
          <a:xfrm>
            <a:off x="3242841" y="2657602"/>
            <a:ext cx="1030146" cy="162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B025AA5-1B4B-AD45-9E39-46EFEE26C1FA}"/>
              </a:ext>
            </a:extLst>
          </p:cNvPr>
          <p:cNvCxnSpPr>
            <a:endCxn id="23" idx="1"/>
          </p:cNvCxnSpPr>
          <p:nvPr/>
        </p:nvCxnSpPr>
        <p:spPr>
          <a:xfrm>
            <a:off x="3242841" y="2657602"/>
            <a:ext cx="1030146" cy="1006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6BDB278-5911-3341-A8FA-A621B4C57D0C}"/>
              </a:ext>
            </a:extLst>
          </p:cNvPr>
          <p:cNvSpPr/>
          <p:nvPr/>
        </p:nvSpPr>
        <p:spPr>
          <a:xfrm>
            <a:off x="6360288" y="635941"/>
            <a:ext cx="2038948" cy="1815882"/>
          </a:xfrm>
          <a:prstGeom prst="rect">
            <a:avLst/>
          </a:prstGeom>
        </p:spPr>
        <p:txBody>
          <a:bodyPr wrap="square">
            <a:spAutoFit/>
          </a:bodyPr>
          <a:lstStyle/>
          <a:p>
            <a:r>
              <a:rPr lang="en-US" dirty="0">
                <a:solidFill>
                  <a:srgbClr val="FF0000"/>
                </a:solidFill>
              </a:rPr>
              <a:t>Dealing well with potentially large amounts of data in a persona specific way is the challenge.    E.g. by paging, limiting by neighborhood depth in graph calls</a:t>
            </a:r>
            <a:endParaRPr lang="en-US" dirty="0"/>
          </a:p>
        </p:txBody>
      </p:sp>
    </p:spTree>
    <p:extLst>
      <p:ext uri="{BB962C8B-B14F-4D97-AF65-F5344CB8AC3E}">
        <p14:creationId xmlns:p14="http://schemas.microsoft.com/office/powerpoint/2010/main" val="3327603162"/>
      </p:ext>
    </p:extLst>
  </p:cSld>
  <p:clrMapOvr>
    <a:masterClrMapping/>
  </p:clrMapOvr>
  <p:transition spd="med" advClick="0" advTm="1000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7589-C179-7D48-876D-7F01F4104FAE}"/>
              </a:ext>
            </a:extLst>
          </p:cNvPr>
          <p:cNvSpPr>
            <a:spLocks noGrp="1"/>
          </p:cNvSpPr>
          <p:nvPr>
            <p:ph type="title"/>
          </p:nvPr>
        </p:nvSpPr>
        <p:spPr/>
        <p:txBody>
          <a:bodyPr/>
          <a:lstStyle/>
          <a:p>
            <a:r>
              <a:rPr lang="en-US" dirty="0"/>
              <a:t>Egeria UI technology experiences </a:t>
            </a:r>
          </a:p>
        </p:txBody>
      </p:sp>
      <p:sp>
        <p:nvSpPr>
          <p:cNvPr id="3" name="Slide Number Placeholder 2">
            <a:extLst>
              <a:ext uri="{FF2B5EF4-FFF2-40B4-BE49-F238E27FC236}">
                <a16:creationId xmlns:a16="http://schemas.microsoft.com/office/drawing/2014/main" id="{E4C71DB8-B3B8-B24F-9013-8B3D1A4902E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49</a:t>
            </a:fld>
            <a:endParaRPr lang="en-US" sz="1000"/>
          </a:p>
        </p:txBody>
      </p:sp>
      <p:sp>
        <p:nvSpPr>
          <p:cNvPr id="4" name="TextBox 3">
            <a:extLst>
              <a:ext uri="{FF2B5EF4-FFF2-40B4-BE49-F238E27FC236}">
                <a16:creationId xmlns:a16="http://schemas.microsoft.com/office/drawing/2014/main" id="{BC9DF8F3-A4BD-5B4E-9680-4C080394C89D}"/>
              </a:ext>
            </a:extLst>
          </p:cNvPr>
          <p:cNvSpPr txBox="1"/>
          <p:nvPr/>
        </p:nvSpPr>
        <p:spPr>
          <a:xfrm>
            <a:off x="359200" y="1241577"/>
            <a:ext cx="9530173" cy="3323987"/>
          </a:xfrm>
          <a:prstGeom prst="rect">
            <a:avLst/>
          </a:prstGeom>
          <a:noFill/>
        </p:spPr>
        <p:txBody>
          <a:bodyPr wrap="none" rtlCol="0">
            <a:spAutoFit/>
          </a:bodyPr>
          <a:lstStyle/>
          <a:p>
            <a:pPr marL="285750" indent="-285750">
              <a:buFont typeface="Arial" panose="020B0604020202020204" pitchFamily="34" charset="0"/>
              <a:buChar char="•"/>
            </a:pPr>
            <a:r>
              <a:rPr lang="en-US" dirty="0"/>
              <a:t>Web component technology providing web components. It is not a framework</a:t>
            </a:r>
          </a:p>
          <a:p>
            <a:pPr marL="285750" lvl="8" indent="-285750">
              <a:buFont typeface="Arial" panose="020B0604020202020204" pitchFamily="34" charset="0"/>
              <a:buChar char="•"/>
            </a:pPr>
            <a:r>
              <a:rPr lang="en-US" dirty="0"/>
              <a:t>+ nice separation of components – hiding implementation in shadow </a:t>
            </a:r>
            <a:r>
              <a:rPr lang="en-US" dirty="0" err="1"/>
              <a:t>dom</a:t>
            </a:r>
            <a:r>
              <a:rPr lang="en-US" dirty="0"/>
              <a:t> </a:t>
            </a:r>
          </a:p>
          <a:p>
            <a:pPr marL="285750" lvl="8" indent="-285750">
              <a:buFont typeface="Arial" panose="020B0604020202020204" pitchFamily="34" charset="0"/>
              <a:buChar char="•"/>
            </a:pPr>
            <a:r>
              <a:rPr lang="en-US" dirty="0"/>
              <a:t>+ communicate with property binding</a:t>
            </a:r>
          </a:p>
          <a:p>
            <a:pPr marL="285750" lvl="8" indent="-285750">
              <a:buFont typeface="Arial" panose="020B0604020202020204" pitchFamily="34" charset="0"/>
              <a:buChar char="•"/>
            </a:pPr>
            <a:r>
              <a:rPr lang="en-US" dirty="0"/>
              <a:t>+ support for events</a:t>
            </a:r>
          </a:p>
          <a:p>
            <a:pPr marL="285750" lvl="8" indent="-285750">
              <a:buFont typeface="Arial" panose="020B0604020202020204" pitchFamily="34" charset="0"/>
              <a:buChar char="•"/>
            </a:pPr>
            <a:r>
              <a:rPr lang="en-US" dirty="0"/>
              <a:t>+ many existing paper and iron components for simple things.</a:t>
            </a:r>
          </a:p>
          <a:p>
            <a:pPr lvl="8"/>
            <a:endParaRPr lang="en-US" dirty="0"/>
          </a:p>
          <a:p>
            <a:pPr lvl="8"/>
            <a:r>
              <a:rPr lang="en-US" dirty="0"/>
              <a:t>David’s (Polymer </a:t>
            </a:r>
            <a:r>
              <a:rPr lang="en-US" dirty="0" err="1"/>
              <a:t>newby</a:t>
            </a:r>
            <a:r>
              <a:rPr lang="en-US" dirty="0"/>
              <a:t>) experiences:</a:t>
            </a:r>
          </a:p>
          <a:p>
            <a:pPr marL="285750" lvl="8" indent="-285750">
              <a:buFont typeface="Arial" panose="020B0604020202020204" pitchFamily="34" charset="0"/>
              <a:buChar char="•"/>
            </a:pPr>
            <a:r>
              <a:rPr lang="en-US" dirty="0"/>
              <a:t>- quirky – spent a lot of time finding the happy path to get things working, especially around web </a:t>
            </a:r>
          </a:p>
          <a:p>
            <a:pPr lvl="8"/>
            <a:r>
              <a:rPr lang="en-US" dirty="0"/>
              <a:t>components not being initialized when you want to use them (a big frustration was trying to issue a rest call</a:t>
            </a:r>
          </a:p>
          <a:p>
            <a:pPr lvl="8"/>
            <a:r>
              <a:rPr lang="en-US" dirty="0"/>
              <a:t> from the ready() method).</a:t>
            </a:r>
          </a:p>
          <a:p>
            <a:pPr marL="285750" lvl="8" indent="-285750">
              <a:buFont typeface="Arial" panose="020B0604020202020204" pitchFamily="34" charset="0"/>
              <a:buChar char="•"/>
            </a:pPr>
            <a:r>
              <a:rPr lang="en-US" dirty="0"/>
              <a:t>+/- need to be rigorous with architecture, it seems best to use one way bindings and events and</a:t>
            </a:r>
          </a:p>
          <a:p>
            <a:pPr lvl="8"/>
            <a:r>
              <a:rPr lang="en-US" dirty="0"/>
              <a:t> a top level controller component to drive state transitions for MVC e.g. around a grid. Redux may make </a:t>
            </a:r>
          </a:p>
          <a:p>
            <a:pPr lvl="8"/>
            <a:r>
              <a:rPr lang="en-US" dirty="0"/>
              <a:t>sense to hold state and define state transitions </a:t>
            </a:r>
          </a:p>
          <a:p>
            <a:pPr marL="285750" lvl="8" indent="-285750">
              <a:buFont typeface="Arial" panose="020B0604020202020204" pitchFamily="34" charset="0"/>
              <a:buChar char="•"/>
            </a:pPr>
            <a:r>
              <a:rPr lang="en-US" dirty="0"/>
              <a:t>- There is no free commercial smart (editable) grid I can find (this seems true for other frameworks as well)             </a:t>
            </a:r>
          </a:p>
          <a:p>
            <a:pPr lvl="8"/>
            <a:endParaRPr lang="en-US" dirty="0"/>
          </a:p>
        </p:txBody>
      </p:sp>
      <p:pic>
        <p:nvPicPr>
          <p:cNvPr id="5" name="Picture 4">
            <a:extLst>
              <a:ext uri="{FF2B5EF4-FFF2-40B4-BE49-F238E27FC236}">
                <a16:creationId xmlns:a16="http://schemas.microsoft.com/office/drawing/2014/main" id="{31F746AE-3D3B-214F-AD64-1E731794C605}"/>
              </a:ext>
            </a:extLst>
          </p:cNvPr>
          <p:cNvPicPr>
            <a:picLocks noChangeAspect="1"/>
          </p:cNvPicPr>
          <p:nvPr/>
        </p:nvPicPr>
        <p:blipFill>
          <a:blip r:embed="rId3"/>
          <a:stretch>
            <a:fillRect/>
          </a:stretch>
        </p:blipFill>
        <p:spPr>
          <a:xfrm>
            <a:off x="5280901" y="181670"/>
            <a:ext cx="3810000" cy="952500"/>
          </a:xfrm>
          <a:prstGeom prst="rect">
            <a:avLst/>
          </a:prstGeom>
        </p:spPr>
      </p:pic>
    </p:spTree>
    <p:extLst>
      <p:ext uri="{BB962C8B-B14F-4D97-AF65-F5344CB8AC3E}">
        <p14:creationId xmlns:p14="http://schemas.microsoft.com/office/powerpoint/2010/main" val="1782357492"/>
      </p:ext>
    </p:extLst>
  </p:cSld>
  <p:clrMapOvr>
    <a:masterClrMapping/>
  </p:clrMapOvr>
  <p:transition spd="med" advClick="0" advTm="1000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lstStyle/>
          <a:p>
            <a:r>
              <a:rPr lang="en-GB" dirty="0"/>
              <a:t>Today’s reality – organizations buy lots of tools</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7" name="Straight Arrow Connector 199">
            <a:extLst>
              <a:ext uri="{FF2B5EF4-FFF2-40B4-BE49-F238E27FC236}">
                <a16:creationId xmlns:a16="http://schemas.microsoft.com/office/drawing/2014/main" id="{9F6C2187-669B-C041-A85D-807F75FC616B}"/>
              </a:ext>
            </a:extLst>
          </p:cNvPr>
          <p:cNvCxnSpPr>
            <a:cxnSpLocks/>
          </p:cNvCxnSpPr>
          <p:nvPr/>
        </p:nvCxnSpPr>
        <p:spPr bwMode="auto">
          <a:xfrm rot="5400000">
            <a:off x="5434324" y="2641546"/>
            <a:ext cx="1609753" cy="50960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8" name="Straight Arrow Connector 199">
            <a:extLst>
              <a:ext uri="{FF2B5EF4-FFF2-40B4-BE49-F238E27FC236}">
                <a16:creationId xmlns:a16="http://schemas.microsoft.com/office/drawing/2014/main" id="{ACDFC96E-D7D9-8D4E-9FBB-3D10E01FD024}"/>
              </a:ext>
            </a:extLst>
          </p:cNvPr>
          <p:cNvCxnSpPr>
            <a:cxnSpLocks/>
          </p:cNvCxnSpPr>
          <p:nvPr/>
        </p:nvCxnSpPr>
        <p:spPr bwMode="auto">
          <a:xfrm rot="16200000" flipH="1">
            <a:off x="6247920" y="2337553"/>
            <a:ext cx="1663373" cy="11712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09" name="Slide Number Placeholder 3">
            <a:extLst>
              <a:ext uri="{FF2B5EF4-FFF2-40B4-BE49-F238E27FC236}">
                <a16:creationId xmlns:a16="http://schemas.microsoft.com/office/drawing/2014/main" id="{79B938EC-FD79-FC4A-B51F-59C5D2B81BBD}"/>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spTree>
    <p:extLst>
      <p:ext uri="{BB962C8B-B14F-4D97-AF65-F5344CB8AC3E}">
        <p14:creationId xmlns:p14="http://schemas.microsoft.com/office/powerpoint/2010/main" val="851533958"/>
      </p:ext>
    </p:extLst>
  </p:cSld>
  <p:clrMapOvr>
    <a:masterClrMapping/>
  </p:clrMapOvr>
  <p:transition spd="med" advClick="0" advTm="1000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6F267-EDD5-2146-9AB7-C01B325AB6E4}"/>
              </a:ext>
            </a:extLst>
          </p:cNvPr>
          <p:cNvSpPr>
            <a:spLocks noGrp="1"/>
          </p:cNvSpPr>
          <p:nvPr>
            <p:ph type="title"/>
          </p:nvPr>
        </p:nvSpPr>
        <p:spPr>
          <a:xfrm>
            <a:off x="358032" y="13502"/>
            <a:ext cx="8473099" cy="564772"/>
          </a:xfrm>
        </p:spPr>
        <p:txBody>
          <a:bodyPr/>
          <a:lstStyle/>
          <a:p>
            <a:r>
              <a:rPr lang="en-US" dirty="0"/>
              <a:t>The sort of architecture more complex web components require.</a:t>
            </a:r>
          </a:p>
        </p:txBody>
      </p:sp>
      <p:sp>
        <p:nvSpPr>
          <p:cNvPr id="3" name="Slide Number Placeholder 2">
            <a:extLst>
              <a:ext uri="{FF2B5EF4-FFF2-40B4-BE49-F238E27FC236}">
                <a16:creationId xmlns:a16="http://schemas.microsoft.com/office/drawing/2014/main" id="{F5D5F6D6-0E8C-AA47-8360-CA4D1976EC6A}"/>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50</a:t>
            </a:fld>
            <a:endParaRPr lang="en-US" sz="1000"/>
          </a:p>
        </p:txBody>
      </p:sp>
      <p:pic>
        <p:nvPicPr>
          <p:cNvPr id="4" name="Picture 3">
            <a:extLst>
              <a:ext uri="{FF2B5EF4-FFF2-40B4-BE49-F238E27FC236}">
                <a16:creationId xmlns:a16="http://schemas.microsoft.com/office/drawing/2014/main" id="{813529DF-F758-7E45-8452-245A5FE77084}"/>
              </a:ext>
            </a:extLst>
          </p:cNvPr>
          <p:cNvPicPr>
            <a:picLocks noChangeAspect="1"/>
          </p:cNvPicPr>
          <p:nvPr/>
        </p:nvPicPr>
        <p:blipFill>
          <a:blip r:embed="rId3"/>
          <a:stretch>
            <a:fillRect/>
          </a:stretch>
        </p:blipFill>
        <p:spPr>
          <a:xfrm>
            <a:off x="272073" y="904950"/>
            <a:ext cx="4200603" cy="4000574"/>
          </a:xfrm>
          <a:prstGeom prst="rect">
            <a:avLst/>
          </a:prstGeom>
        </p:spPr>
      </p:pic>
      <p:sp>
        <p:nvSpPr>
          <p:cNvPr id="5" name="TextBox 4">
            <a:extLst>
              <a:ext uri="{FF2B5EF4-FFF2-40B4-BE49-F238E27FC236}">
                <a16:creationId xmlns:a16="http://schemas.microsoft.com/office/drawing/2014/main" id="{B09B96F9-280D-244F-9CEA-3C27D7802428}"/>
              </a:ext>
            </a:extLst>
          </p:cNvPr>
          <p:cNvSpPr txBox="1"/>
          <p:nvPr/>
        </p:nvSpPr>
        <p:spPr>
          <a:xfrm>
            <a:off x="5064369" y="1328615"/>
            <a:ext cx="4323620" cy="3539430"/>
          </a:xfrm>
          <a:prstGeom prst="rect">
            <a:avLst/>
          </a:prstGeom>
          <a:noFill/>
        </p:spPr>
        <p:txBody>
          <a:bodyPr wrap="none" rtlCol="0">
            <a:spAutoFit/>
          </a:bodyPr>
          <a:lstStyle/>
          <a:p>
            <a:pPr marL="285750" indent="-285750">
              <a:buFont typeface="Arial" panose="020B0604020202020204" pitchFamily="34" charset="0"/>
              <a:buChar char="•"/>
            </a:pPr>
            <a:r>
              <a:rPr lang="en-US" dirty="0"/>
              <a:t>Controller controls all transitions</a:t>
            </a:r>
          </a:p>
          <a:p>
            <a:pPr marL="285750" indent="-285750">
              <a:buFont typeface="Arial" panose="020B0604020202020204" pitchFamily="34" charset="0"/>
              <a:buChar char="•"/>
            </a:pPr>
            <a:r>
              <a:rPr lang="en-US" dirty="0"/>
              <a:t>The model allows data updates to occur on </a:t>
            </a:r>
          </a:p>
          <a:p>
            <a:r>
              <a:rPr lang="en-US" dirty="0"/>
              <a:t>the model with simple CRUD operations</a:t>
            </a:r>
          </a:p>
          <a:p>
            <a:pPr marL="285750" indent="-285750">
              <a:buFont typeface="Arial" panose="020B0604020202020204" pitchFamily="34" charset="0"/>
              <a:buChar char="•"/>
            </a:pPr>
            <a:r>
              <a:rPr lang="en-US" dirty="0"/>
              <a:t>The model changes are then reflected into </a:t>
            </a:r>
          </a:p>
          <a:p>
            <a:r>
              <a:rPr lang="en-US" dirty="0"/>
              <a:t>the view. </a:t>
            </a:r>
          </a:p>
          <a:p>
            <a:endParaRPr lang="en-US" dirty="0"/>
          </a:p>
          <a:p>
            <a:endParaRPr lang="en-US" dirty="0"/>
          </a:p>
          <a:p>
            <a:r>
              <a:rPr lang="en-US" dirty="0"/>
              <a:t>Considerations:</a:t>
            </a:r>
          </a:p>
          <a:p>
            <a:pPr marL="285750" indent="-285750">
              <a:buFontTx/>
              <a:buChar char="-"/>
            </a:pPr>
            <a:r>
              <a:rPr lang="en-US" dirty="0"/>
              <a:t>Operations are currently synchronous. Redux</a:t>
            </a:r>
          </a:p>
          <a:p>
            <a:r>
              <a:rPr lang="en-US" dirty="0"/>
              <a:t> would be asynchronous </a:t>
            </a:r>
          </a:p>
          <a:p>
            <a:pPr marL="285750" indent="-285750">
              <a:buFontTx/>
              <a:buChar char="-"/>
            </a:pPr>
            <a:r>
              <a:rPr lang="en-US" dirty="0"/>
              <a:t>Spinner would need to lock across the complete </a:t>
            </a:r>
          </a:p>
          <a:p>
            <a:r>
              <a:rPr lang="en-US" dirty="0"/>
              <a:t>User interaction not just the rest call</a:t>
            </a:r>
          </a:p>
          <a:p>
            <a:pPr marL="285750" indent="-285750">
              <a:buFontTx/>
              <a:buChar char="-"/>
            </a:pPr>
            <a:r>
              <a:rPr lang="en-US" dirty="0"/>
              <a:t>Changes to the view made by the user and </a:t>
            </a:r>
          </a:p>
          <a:p>
            <a:r>
              <a:rPr lang="en-US" dirty="0"/>
              <a:t>changes to the view from the model, need to be</a:t>
            </a:r>
          </a:p>
          <a:p>
            <a:r>
              <a:rPr lang="en-US" dirty="0"/>
              <a:t> managed </a:t>
            </a:r>
          </a:p>
          <a:p>
            <a:r>
              <a:rPr lang="en-US" dirty="0"/>
              <a:t>- Paging required. </a:t>
            </a:r>
          </a:p>
        </p:txBody>
      </p:sp>
    </p:spTree>
    <p:extLst>
      <p:ext uri="{BB962C8B-B14F-4D97-AF65-F5344CB8AC3E}">
        <p14:creationId xmlns:p14="http://schemas.microsoft.com/office/powerpoint/2010/main" val="4029851905"/>
      </p:ext>
    </p:extLst>
  </p:cSld>
  <p:clrMapOvr>
    <a:masterClrMapping/>
  </p:clrMapOvr>
  <p:transition spd="med" advClick="0" advTm="1000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9A3E4-86A6-7148-A699-65FA45A65DC3}"/>
              </a:ext>
            </a:extLst>
          </p:cNvPr>
          <p:cNvSpPr>
            <a:spLocks noGrp="1"/>
          </p:cNvSpPr>
          <p:nvPr>
            <p:ph type="title"/>
          </p:nvPr>
        </p:nvSpPr>
        <p:spPr/>
        <p:txBody>
          <a:bodyPr/>
          <a:lstStyle/>
          <a:p>
            <a:r>
              <a:rPr lang="en-US" dirty="0"/>
              <a:t>Call for action!</a:t>
            </a:r>
          </a:p>
        </p:txBody>
      </p:sp>
      <p:sp>
        <p:nvSpPr>
          <p:cNvPr id="3" name="Slide Number Placeholder 2">
            <a:extLst>
              <a:ext uri="{FF2B5EF4-FFF2-40B4-BE49-F238E27FC236}">
                <a16:creationId xmlns:a16="http://schemas.microsoft.com/office/drawing/2014/main" id="{DF788271-EE8F-9E42-B028-DB38055A601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51</a:t>
            </a:fld>
            <a:endParaRPr lang="en-US" sz="1000"/>
          </a:p>
        </p:txBody>
      </p:sp>
      <p:sp>
        <p:nvSpPr>
          <p:cNvPr id="5" name="TextBox 4">
            <a:extLst>
              <a:ext uri="{FF2B5EF4-FFF2-40B4-BE49-F238E27FC236}">
                <a16:creationId xmlns:a16="http://schemas.microsoft.com/office/drawing/2014/main" id="{BA205460-8FC9-B141-8E9D-0397AAED96A7}"/>
              </a:ext>
            </a:extLst>
          </p:cNvPr>
          <p:cNvSpPr txBox="1"/>
          <p:nvPr/>
        </p:nvSpPr>
        <p:spPr>
          <a:xfrm>
            <a:off x="359200" y="1797241"/>
            <a:ext cx="8534709" cy="1061829"/>
          </a:xfrm>
          <a:prstGeom prst="rect">
            <a:avLst/>
          </a:prstGeom>
          <a:noFill/>
        </p:spPr>
        <p:txBody>
          <a:bodyPr wrap="none" rtlCol="0">
            <a:spAutoFit/>
          </a:bodyPr>
          <a:lstStyle/>
          <a:p>
            <a:r>
              <a:rPr lang="en-US" sz="2100" dirty="0"/>
              <a:t>Call to the community for open source UI developers!</a:t>
            </a:r>
          </a:p>
          <a:p>
            <a:r>
              <a:rPr lang="en-US" sz="2100" dirty="0"/>
              <a:t>Be part of showing how powerful open metadata is using visualization!</a:t>
            </a:r>
          </a:p>
          <a:p>
            <a:endParaRPr lang="en-US" sz="2100" dirty="0"/>
          </a:p>
        </p:txBody>
      </p:sp>
      <p:pic>
        <p:nvPicPr>
          <p:cNvPr id="6" name="Picture 5" descr="Screen Shot 2018-08-17 at 14.46.50.png">
            <a:extLst>
              <a:ext uri="{FF2B5EF4-FFF2-40B4-BE49-F238E27FC236}">
                <a16:creationId xmlns:a16="http://schemas.microsoft.com/office/drawing/2014/main" id="{3DB54163-12C0-2D48-95D9-A9B1A02BD9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7938" y="237025"/>
            <a:ext cx="1395971" cy="616824"/>
          </a:xfrm>
          <a:prstGeom prst="rect">
            <a:avLst/>
          </a:prstGeom>
        </p:spPr>
      </p:pic>
      <p:pic>
        <p:nvPicPr>
          <p:cNvPr id="7" name="Picture 6">
            <a:extLst>
              <a:ext uri="{FF2B5EF4-FFF2-40B4-BE49-F238E27FC236}">
                <a16:creationId xmlns:a16="http://schemas.microsoft.com/office/drawing/2014/main" id="{78C99FE2-5686-DF4D-B35B-E6AF65338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570" y="4178171"/>
            <a:ext cx="1011335" cy="631748"/>
          </a:xfrm>
          <a:prstGeom prst="rect">
            <a:avLst/>
          </a:prstGeom>
        </p:spPr>
      </p:pic>
      <p:pic>
        <p:nvPicPr>
          <p:cNvPr id="10" name="Graphic 9" descr="Children">
            <a:extLst>
              <a:ext uri="{FF2B5EF4-FFF2-40B4-BE49-F238E27FC236}">
                <a16:creationId xmlns:a16="http://schemas.microsoft.com/office/drawing/2014/main" id="{57FFB465-3F0E-9C41-8248-F3D5E48B72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683" y="2993448"/>
            <a:ext cx="914400" cy="914400"/>
          </a:xfrm>
          <a:prstGeom prst="rect">
            <a:avLst/>
          </a:prstGeom>
        </p:spPr>
      </p:pic>
      <p:pic>
        <p:nvPicPr>
          <p:cNvPr id="12" name="Graphic 11" descr="Pregnant lady">
            <a:extLst>
              <a:ext uri="{FF2B5EF4-FFF2-40B4-BE49-F238E27FC236}">
                <a16:creationId xmlns:a16="http://schemas.microsoft.com/office/drawing/2014/main" id="{17E5D89E-D011-0E4A-BB9F-2DE8C9AFE6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570" y="3211821"/>
            <a:ext cx="494460" cy="494460"/>
          </a:xfrm>
          <a:prstGeom prst="rect">
            <a:avLst/>
          </a:prstGeom>
        </p:spPr>
      </p:pic>
      <p:sp>
        <p:nvSpPr>
          <p:cNvPr id="13" name="Oval 12">
            <a:extLst>
              <a:ext uri="{FF2B5EF4-FFF2-40B4-BE49-F238E27FC236}">
                <a16:creationId xmlns:a16="http://schemas.microsoft.com/office/drawing/2014/main" id="{30D9DCD7-3CAD-E348-A9BA-4CAC3F11556F}"/>
              </a:ext>
            </a:extLst>
          </p:cNvPr>
          <p:cNvSpPr/>
          <p:nvPr/>
        </p:nvSpPr>
        <p:spPr>
          <a:xfrm>
            <a:off x="417073" y="3706281"/>
            <a:ext cx="184810" cy="134378"/>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4" name="TextBox 13">
            <a:extLst>
              <a:ext uri="{FF2B5EF4-FFF2-40B4-BE49-F238E27FC236}">
                <a16:creationId xmlns:a16="http://schemas.microsoft.com/office/drawing/2014/main" id="{BCDEC74C-950C-A543-B7F2-8F0E43D54918}"/>
              </a:ext>
            </a:extLst>
          </p:cNvPr>
          <p:cNvSpPr txBox="1"/>
          <p:nvPr/>
        </p:nvSpPr>
        <p:spPr>
          <a:xfrm>
            <a:off x="0" y="2841025"/>
            <a:ext cx="1896673" cy="523220"/>
          </a:xfrm>
          <a:prstGeom prst="rect">
            <a:avLst/>
          </a:prstGeom>
          <a:noFill/>
        </p:spPr>
        <p:txBody>
          <a:bodyPr wrap="none" rtlCol="0">
            <a:spAutoFit/>
          </a:bodyPr>
          <a:lstStyle/>
          <a:p>
            <a:r>
              <a:rPr lang="en-US" dirty="0"/>
              <a:t>Fuel the </a:t>
            </a:r>
            <a:r>
              <a:rPr lang="en-US" dirty="0" err="1"/>
              <a:t>ODPi</a:t>
            </a:r>
            <a:r>
              <a:rPr lang="en-US" dirty="0"/>
              <a:t> rocket!</a:t>
            </a:r>
          </a:p>
          <a:p>
            <a:endParaRPr lang="en-US" dirty="0"/>
          </a:p>
        </p:txBody>
      </p:sp>
    </p:spTree>
    <p:extLst>
      <p:ext uri="{BB962C8B-B14F-4D97-AF65-F5344CB8AC3E}">
        <p14:creationId xmlns:p14="http://schemas.microsoft.com/office/powerpoint/2010/main" val="898104441"/>
      </p:ext>
    </p:extLst>
  </p:cSld>
  <p:clrMapOvr>
    <a:masterClrMapping/>
  </p:clrMapOvr>
  <p:transition spd="med" advClick="0" advTm="10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14:presetBounceEnd="50000">
                                      <p:stCondLst>
                                        <p:cond delay="0"/>
                                      </p:stCondLst>
                                      <p:childTnLst>
                                        <p:animRot by="21600000" p14:bounceEnd="50000">
                                          <p:cBhvr>
                                            <p:cTn id="6" dur="2000" fill="hold"/>
                                            <p:tgtEl>
                                              <p:spTgt spid="5">
                                                <p:txEl>
                                                  <p:pRg st="0" end="0"/>
                                                </p:txEl>
                                              </p:spTgt>
                                            </p:tgtEl>
                                            <p:attrNameLst>
                                              <p:attrName>r</p:attrName>
                                            </p:attrNameLst>
                                          </p:cBhvr>
                                        </p:animRot>
                                      </p:childTnLst>
                                    </p:cTn>
                                  </p:par>
                                  <p:par>
                                    <p:cTn id="7" presetID="8" presetClass="emph" presetSubtype="0" fill="hold" grpId="0" nodeType="withEffect" p14:presetBounceEnd="50000">
                                      <p:stCondLst>
                                        <p:cond delay="0"/>
                                      </p:stCondLst>
                                      <p:childTnLst>
                                        <p:animRot by="21600000" p14:bounceEnd="50000">
                                          <p:cBhvr>
                                            <p:cTn id="8" dur="2000" fill="hold"/>
                                            <p:tgtEl>
                                              <p:spTgt spid="5">
                                                <p:txEl>
                                                  <p:pRg st="1" end="1"/>
                                                </p:txEl>
                                              </p:spTgt>
                                            </p:tgtEl>
                                            <p:attrNameLst>
                                              <p:attrName>r</p:attrName>
                                            </p:attrNameLst>
                                          </p:cBhvr>
                                        </p:animRot>
                                      </p:childTnLst>
                                    </p:cTn>
                                  </p:par>
                                </p:childTnLst>
                              </p:cTn>
                            </p:par>
                            <p:par>
                              <p:cTn id="9" fill="hold">
                                <p:stCondLst>
                                  <p:cond delay="2000"/>
                                </p:stCondLst>
                                <p:childTnLst>
                                  <p:par>
                                    <p:cTn id="10" presetID="0" presetClass="path" presetSubtype="0" repeatCount="5000" accel="50000" fill="hold" grpId="0" nodeType="afterEffect" p14:presetBounceEnd="50000">
                                      <p:stCondLst>
                                        <p:cond delay="0"/>
                                      </p:stCondLst>
                                      <p:childTnLst>
                                        <p:animMotion origin="layout" path="M 0 0 L 0.07587 0.1179 " pathEditMode="relative" ptsTypes="AA" p14:bounceEnd="50000">
                                          <p:cBhvr>
                                            <p:cTn id="11" dur="5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10"/>
                                                </p:cond>
                                              </p:stCondLst>
                                            </p:cTn>
                                            <p:tgtEl>
                                              <p:spTgt spid="13"/>
                                            </p:tgtEl>
                                            <p:attrNameLst>
                                              <p:attrName>style.visibility</p:attrName>
                                            </p:attrNameLst>
                                          </p:cBhvr>
                                          <p:to>
                                            <p:strVal val="hidden"/>
                                          </p:to>
                                        </p:set>
                                      </p:subTnLst>
                                    </p:cTn>
                                  </p:par>
                                </p:childTnLst>
                              </p:cTn>
                            </p:par>
                            <p:par>
                              <p:cTn id="12" fill="hold">
                                <p:stCondLst>
                                  <p:cond delay="4500"/>
                                </p:stCondLst>
                                <p:childTnLst>
                                  <p:par>
                                    <p:cTn id="13" presetID="0" presetClass="path" presetSubtype="0" accel="50000" decel="50000" fill="hold" nodeType="afterEffect">
                                      <p:stCondLst>
                                        <p:cond delay="0"/>
                                      </p:stCondLst>
                                      <p:childTnLst>
                                        <p:animMotion origin="layout" path="M 0.03333 -0.02531 L 0.63073 -0.76112 " pathEditMode="relative" ptsTypes="AA">
                                          <p:cBhvr>
                                            <p:cTn id="14" dur="2000" fill="hold"/>
                                            <p:tgtEl>
                                              <p:spTgt spid="7"/>
                                            </p:tgtEl>
                                            <p:attrNameLst>
                                              <p:attrName>ppt_x</p:attrName>
                                              <p:attrName>ppt_y</p:attrName>
                                            </p:attrNameLst>
                                          </p:cBhvr>
                                        </p:animMotion>
                                      </p:childTnLst>
                                      <p:subTnLst>
                                        <p:audio>
                                          <p:cMediaNode>
                                            <p:cTn display="0" masterRel="sameClick">
                                              <p:stCondLst>
                                                <p:cond evt="begin" delay="0">
                                                  <p:tn val="13"/>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xEl>
                                                  <p:pRg st="0" end="0"/>
                                                </p:txEl>
                                              </p:spTgt>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xEl>
                                                  <p:pRg st="1" end="1"/>
                                                </p:txEl>
                                              </p:spTgt>
                                            </p:tgtEl>
                                            <p:attrNameLst>
                                              <p:attrName>r</p:attrName>
                                            </p:attrNameLst>
                                          </p:cBhvr>
                                        </p:animRot>
                                      </p:childTnLst>
                                    </p:cTn>
                                  </p:par>
                                </p:childTnLst>
                              </p:cTn>
                            </p:par>
                            <p:par>
                              <p:cTn id="9" fill="hold">
                                <p:stCondLst>
                                  <p:cond delay="2000"/>
                                </p:stCondLst>
                                <p:childTnLst>
                                  <p:par>
                                    <p:cTn id="10" presetID="0" presetClass="path" presetSubtype="0" repeatCount="5000" accel="50000" fill="hold" grpId="0" nodeType="afterEffect">
                                      <p:stCondLst>
                                        <p:cond delay="0"/>
                                      </p:stCondLst>
                                      <p:childTnLst>
                                        <p:animMotion origin="layout" path="M 0 0 L 0.07587 0.1179 " pathEditMode="relative" ptsTypes="AA">
                                          <p:cBhvr>
                                            <p:cTn id="11" dur="500" fill="hold"/>
                                            <p:tgtEl>
                                              <p:spTgt spid="13"/>
                                            </p:tgtEl>
                                            <p:attrNameLst>
                                              <p:attrName>ppt_x</p:attrName>
                                              <p:attrName>ppt_y</p:attrName>
                                            </p:attrNameLst>
                                          </p:cBhvr>
                                        </p:animMotion>
                                      </p:childTnLst>
                                      <p:subTnLst>
                                        <p:set>
                                          <p:cBhvr override="childStyle">
                                            <p:cTn dur="1" fill="hold" display="0" masterRel="sameClick" afterEffect="1">
                                              <p:stCondLst>
                                                <p:cond evt="end" delay="0">
                                                  <p:tn val="10"/>
                                                </p:cond>
                                              </p:stCondLst>
                                            </p:cTn>
                                            <p:tgtEl>
                                              <p:spTgt spid="13"/>
                                            </p:tgtEl>
                                            <p:attrNameLst>
                                              <p:attrName>style.visibility</p:attrName>
                                            </p:attrNameLst>
                                          </p:cBhvr>
                                          <p:to>
                                            <p:strVal val="hidden"/>
                                          </p:to>
                                        </p:set>
                                      </p:subTnLst>
                                    </p:cTn>
                                  </p:par>
                                </p:childTnLst>
                              </p:cTn>
                            </p:par>
                            <p:par>
                              <p:cTn id="12" fill="hold">
                                <p:stCondLst>
                                  <p:cond delay="4500"/>
                                </p:stCondLst>
                                <p:childTnLst>
                                  <p:par>
                                    <p:cTn id="13" presetID="0" presetClass="path" presetSubtype="0" accel="50000" decel="50000" fill="hold" nodeType="afterEffect">
                                      <p:stCondLst>
                                        <p:cond delay="0"/>
                                      </p:stCondLst>
                                      <p:childTnLst>
                                        <p:animMotion origin="layout" path="M 0.03333 -0.02531 L 0.63073 -0.76112 " pathEditMode="relative" ptsTypes="AA">
                                          <p:cBhvr>
                                            <p:cTn id="14" dur="2000" fill="hold"/>
                                            <p:tgtEl>
                                              <p:spTgt spid="7"/>
                                            </p:tgtEl>
                                            <p:attrNameLst>
                                              <p:attrName>ppt_x</p:attrName>
                                              <p:attrName>ppt_y</p:attrName>
                                            </p:attrNameLst>
                                          </p:cBhvr>
                                        </p:animMotion>
                                      </p:childTnLst>
                                      <p:subTnLst>
                                        <p:audio>
                                          <p:cMediaNode>
                                            <p:cTn display="0" masterRel="sameClick">
                                              <p:stCondLst>
                                                <p:cond evt="begin" delay="0">
                                                  <p:tn val="13"/>
                                                </p:cond>
                                              </p:stCondLst>
                                              <p:endCondLst>
                                                <p:cond evt="onStopAudio" delay="0">
                                                  <p:tgtEl>
                                                    <p:sldTgt/>
                                                  </p:tgtEl>
                                                </p:cond>
                                              </p:endCondLst>
                                            </p:cTn>
                                            <p:tgtEl>
                                              <p:sndTgt r:embed="rId10"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13" grpId="0"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Community and Ecosystem</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52</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Building a strong community for the future.</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3690305633"/>
      </p:ext>
    </p:extLst>
  </p:cSld>
  <p:clrMapOvr>
    <a:masterClrMapping/>
  </p:clrMapOvr>
  <p:transition spd="med" advClick="0" advTm="1000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C8948-7403-1B44-A07B-6D84B419FA1E}"/>
              </a:ext>
            </a:extLst>
          </p:cNvPr>
          <p:cNvPicPr>
            <a:picLocks noChangeAspect="1"/>
          </p:cNvPicPr>
          <p:nvPr/>
        </p:nvPicPr>
        <p:blipFill>
          <a:blip r:embed="rId2"/>
          <a:stretch>
            <a:fillRect/>
          </a:stretch>
        </p:blipFill>
        <p:spPr>
          <a:xfrm>
            <a:off x="1980643" y="853849"/>
            <a:ext cx="2730500" cy="1104900"/>
          </a:xfrm>
          <a:prstGeom prst="rect">
            <a:avLst/>
          </a:prstGeom>
        </p:spPr>
      </p:pic>
      <p:sp>
        <p:nvSpPr>
          <p:cNvPr id="4" name="Title 3">
            <a:extLst>
              <a:ext uri="{FF2B5EF4-FFF2-40B4-BE49-F238E27FC236}">
                <a16:creationId xmlns:a16="http://schemas.microsoft.com/office/drawing/2014/main" id="{2F5CE536-13EC-4048-BA1D-49CE2058343A}"/>
              </a:ext>
            </a:extLst>
          </p:cNvPr>
          <p:cNvSpPr>
            <a:spLocks noGrp="1"/>
          </p:cNvSpPr>
          <p:nvPr>
            <p:ph type="title"/>
          </p:nvPr>
        </p:nvSpPr>
        <p:spPr/>
        <p:txBody>
          <a:bodyPr/>
          <a:lstStyle/>
          <a:p>
            <a:r>
              <a:rPr lang="en-US" dirty="0"/>
              <a:t>Open source dependencies</a:t>
            </a:r>
          </a:p>
        </p:txBody>
      </p:sp>
      <p:sp>
        <p:nvSpPr>
          <p:cNvPr id="3" name="Slide Number Placeholder 2">
            <a:extLst>
              <a:ext uri="{FF2B5EF4-FFF2-40B4-BE49-F238E27FC236}">
                <a16:creationId xmlns:a16="http://schemas.microsoft.com/office/drawing/2014/main" id="{350C30E3-F456-6E4F-BB61-B6179E0479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53</a:t>
            </a:fld>
            <a:endParaRPr lang="en-US" sz="1000"/>
          </a:p>
        </p:txBody>
      </p:sp>
      <p:pic>
        <p:nvPicPr>
          <p:cNvPr id="5" name="Picture 4">
            <a:extLst>
              <a:ext uri="{FF2B5EF4-FFF2-40B4-BE49-F238E27FC236}">
                <a16:creationId xmlns:a16="http://schemas.microsoft.com/office/drawing/2014/main" id="{2F3599F3-F5B9-7843-8DFB-C3F118C1D0F5}"/>
              </a:ext>
            </a:extLst>
          </p:cNvPr>
          <p:cNvPicPr>
            <a:picLocks noChangeAspect="1"/>
          </p:cNvPicPr>
          <p:nvPr/>
        </p:nvPicPr>
        <p:blipFill>
          <a:blip r:embed="rId3"/>
          <a:stretch>
            <a:fillRect/>
          </a:stretch>
        </p:blipFill>
        <p:spPr>
          <a:xfrm>
            <a:off x="5797107" y="772241"/>
            <a:ext cx="2759675" cy="689919"/>
          </a:xfrm>
          <a:prstGeom prst="rect">
            <a:avLst/>
          </a:prstGeom>
        </p:spPr>
      </p:pic>
      <p:pic>
        <p:nvPicPr>
          <p:cNvPr id="7" name="Picture 6">
            <a:extLst>
              <a:ext uri="{FF2B5EF4-FFF2-40B4-BE49-F238E27FC236}">
                <a16:creationId xmlns:a16="http://schemas.microsoft.com/office/drawing/2014/main" id="{1BEBBD87-4D78-AA47-BCEC-7493BF7AEED1}"/>
              </a:ext>
            </a:extLst>
          </p:cNvPr>
          <p:cNvPicPr>
            <a:picLocks noChangeAspect="1"/>
          </p:cNvPicPr>
          <p:nvPr/>
        </p:nvPicPr>
        <p:blipFill>
          <a:blip r:embed="rId4"/>
          <a:stretch>
            <a:fillRect/>
          </a:stretch>
        </p:blipFill>
        <p:spPr>
          <a:xfrm>
            <a:off x="858355" y="1615417"/>
            <a:ext cx="1320800" cy="1282700"/>
          </a:xfrm>
          <a:prstGeom prst="rect">
            <a:avLst/>
          </a:prstGeom>
        </p:spPr>
      </p:pic>
      <p:pic>
        <p:nvPicPr>
          <p:cNvPr id="11" name="Graphic 10">
            <a:extLst>
              <a:ext uri="{FF2B5EF4-FFF2-40B4-BE49-F238E27FC236}">
                <a16:creationId xmlns:a16="http://schemas.microsoft.com/office/drawing/2014/main" id="{49D2C562-4EEF-C74A-B2BA-86666579B8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5893" y="2180189"/>
            <a:ext cx="1001367" cy="903194"/>
          </a:xfrm>
          <a:prstGeom prst="rect">
            <a:avLst/>
          </a:prstGeom>
        </p:spPr>
      </p:pic>
      <p:sp>
        <p:nvSpPr>
          <p:cNvPr id="12" name="TextBox 11">
            <a:extLst>
              <a:ext uri="{FF2B5EF4-FFF2-40B4-BE49-F238E27FC236}">
                <a16:creationId xmlns:a16="http://schemas.microsoft.com/office/drawing/2014/main" id="{E2CA8C33-73FB-164F-B4C3-ED4ECD732944}"/>
              </a:ext>
            </a:extLst>
          </p:cNvPr>
          <p:cNvSpPr txBox="1"/>
          <p:nvPr/>
        </p:nvSpPr>
        <p:spPr>
          <a:xfrm>
            <a:off x="4233790" y="2172459"/>
            <a:ext cx="1120820" cy="307777"/>
          </a:xfrm>
          <a:prstGeom prst="rect">
            <a:avLst/>
          </a:prstGeom>
          <a:noFill/>
        </p:spPr>
        <p:txBody>
          <a:bodyPr wrap="none" rtlCol="0">
            <a:spAutoFit/>
          </a:bodyPr>
          <a:lstStyle/>
          <a:p>
            <a:r>
              <a:rPr lang="en-US" dirty="0"/>
              <a:t>Spring Boot</a:t>
            </a:r>
          </a:p>
        </p:txBody>
      </p:sp>
      <p:pic>
        <p:nvPicPr>
          <p:cNvPr id="14" name="Picture 13">
            <a:extLst>
              <a:ext uri="{FF2B5EF4-FFF2-40B4-BE49-F238E27FC236}">
                <a16:creationId xmlns:a16="http://schemas.microsoft.com/office/drawing/2014/main" id="{57502348-CF3F-9B44-B798-8667217A7280}"/>
              </a:ext>
            </a:extLst>
          </p:cNvPr>
          <p:cNvPicPr>
            <a:picLocks noChangeAspect="1"/>
          </p:cNvPicPr>
          <p:nvPr/>
        </p:nvPicPr>
        <p:blipFill>
          <a:blip r:embed="rId7"/>
          <a:stretch>
            <a:fillRect/>
          </a:stretch>
        </p:blipFill>
        <p:spPr>
          <a:xfrm>
            <a:off x="1112826" y="3459928"/>
            <a:ext cx="3482923" cy="1131950"/>
          </a:xfrm>
          <a:prstGeom prst="rect">
            <a:avLst/>
          </a:prstGeom>
        </p:spPr>
      </p:pic>
      <p:pic>
        <p:nvPicPr>
          <p:cNvPr id="16" name="Graphic 15">
            <a:extLst>
              <a:ext uri="{FF2B5EF4-FFF2-40B4-BE49-F238E27FC236}">
                <a16:creationId xmlns:a16="http://schemas.microsoft.com/office/drawing/2014/main" id="{4DC9EED7-069E-EC4D-AA96-895D594F1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7487" y="2438394"/>
            <a:ext cx="1774242" cy="2043067"/>
          </a:xfrm>
          <a:prstGeom prst="rect">
            <a:avLst/>
          </a:prstGeom>
        </p:spPr>
      </p:pic>
    </p:spTree>
    <p:extLst>
      <p:ext uri="{BB962C8B-B14F-4D97-AF65-F5344CB8AC3E}">
        <p14:creationId xmlns:p14="http://schemas.microsoft.com/office/powerpoint/2010/main" val="158039328"/>
      </p:ext>
    </p:extLst>
  </p:cSld>
  <p:clrMapOvr>
    <a:masterClrMapping/>
  </p:clrMapOvr>
  <p:transition spd="med" advClick="0" advTm="1000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49D8AA-877B-F14F-A76F-E04BA0A7C4B7}"/>
              </a:ext>
            </a:extLst>
          </p:cNvPr>
          <p:cNvSpPr>
            <a:spLocks noGrp="1"/>
          </p:cNvSpPr>
          <p:nvPr>
            <p:ph type="title"/>
          </p:nvPr>
        </p:nvSpPr>
        <p:spPr>
          <a:xfrm>
            <a:off x="359200" y="280673"/>
            <a:ext cx="8473099" cy="572699"/>
          </a:xfrm>
        </p:spPr>
        <p:txBody>
          <a:bodyPr>
            <a:normAutofit/>
          </a:bodyPr>
          <a:lstStyle/>
          <a:p>
            <a:r>
              <a:rPr lang="en-US" dirty="0"/>
              <a:t>Using ODPi Egeria …</a:t>
            </a:r>
          </a:p>
        </p:txBody>
      </p:sp>
      <p:sp>
        <p:nvSpPr>
          <p:cNvPr id="11" name="Content Placeholder 10">
            <a:extLst>
              <a:ext uri="{FF2B5EF4-FFF2-40B4-BE49-F238E27FC236}">
                <a16:creationId xmlns:a16="http://schemas.microsoft.com/office/drawing/2014/main" id="{84BE4384-1D19-9840-B998-3BB9C2D0B3BE}"/>
              </a:ext>
            </a:extLst>
          </p:cNvPr>
          <p:cNvSpPr>
            <a:spLocks noGrp="1"/>
          </p:cNvSpPr>
          <p:nvPr>
            <p:ph idx="1"/>
          </p:nvPr>
        </p:nvSpPr>
        <p:spPr>
          <a:xfrm>
            <a:off x="152399" y="1027300"/>
            <a:ext cx="4509753" cy="3660129"/>
          </a:xfrm>
        </p:spPr>
        <p:txBody>
          <a:bodyPr/>
          <a:lstStyle/>
          <a:p>
            <a:pPr>
              <a:spcAft>
                <a:spcPts val="400"/>
              </a:spcAft>
            </a:pPr>
            <a:r>
              <a:rPr lang="en-US" dirty="0"/>
              <a:t>Eases the cost of metadata integration through </a:t>
            </a:r>
          </a:p>
          <a:p>
            <a:pPr lvl="1">
              <a:spcAft>
                <a:spcPts val="400"/>
              </a:spcAft>
            </a:pPr>
            <a:r>
              <a:rPr lang="en-US" dirty="0"/>
              <a:t>Comprehensive standards and libraries.  </a:t>
            </a:r>
          </a:p>
          <a:p>
            <a:pPr lvl="1">
              <a:spcAft>
                <a:spcPts val="400"/>
              </a:spcAft>
            </a:pPr>
            <a:r>
              <a:rPr lang="en-US" dirty="0"/>
              <a:t>Active vendor recruitment program.</a:t>
            </a:r>
          </a:p>
          <a:p>
            <a:pPr>
              <a:spcAft>
                <a:spcPts val="400"/>
              </a:spcAft>
            </a:pPr>
            <a:r>
              <a:rPr lang="en-US" dirty="0"/>
              <a:t>Provides direct support to many governance roles, filling the gaps between function offered through commercial tools.</a:t>
            </a:r>
          </a:p>
          <a:p>
            <a:pPr>
              <a:spcAft>
                <a:spcPts val="400"/>
              </a:spcAft>
            </a:pPr>
            <a:r>
              <a:rPr lang="en-US" dirty="0"/>
              <a:t>Provides best practices and content packs to accelerate an organization’s journey to becoming data driven.</a:t>
            </a:r>
          </a:p>
        </p:txBody>
      </p:sp>
      <p:sp>
        <p:nvSpPr>
          <p:cNvPr id="5" name="Slide Number Placeholder 2">
            <a:extLst>
              <a:ext uri="{FF2B5EF4-FFF2-40B4-BE49-F238E27FC236}">
                <a16:creationId xmlns:a16="http://schemas.microsoft.com/office/drawing/2014/main" id="{B6969F63-B3E1-E743-9885-218EDEE9EAE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54</a:t>
            </a:fld>
            <a:endParaRPr lang="en-US" sz="1000"/>
          </a:p>
        </p:txBody>
      </p:sp>
      <p:pic>
        <p:nvPicPr>
          <p:cNvPr id="3" name="Picture 2">
            <a:extLst>
              <a:ext uri="{FF2B5EF4-FFF2-40B4-BE49-F238E27FC236}">
                <a16:creationId xmlns:a16="http://schemas.microsoft.com/office/drawing/2014/main" id="{93714DE1-6CEC-5849-BCBF-55BE708A5BC6}"/>
              </a:ext>
            </a:extLst>
          </p:cNvPr>
          <p:cNvPicPr>
            <a:picLocks noChangeAspect="1"/>
          </p:cNvPicPr>
          <p:nvPr/>
        </p:nvPicPr>
        <p:blipFill>
          <a:blip r:embed="rId2"/>
          <a:stretch>
            <a:fillRect/>
          </a:stretch>
        </p:blipFill>
        <p:spPr>
          <a:xfrm>
            <a:off x="5149269" y="683126"/>
            <a:ext cx="3681862" cy="3777247"/>
          </a:xfrm>
          <a:prstGeom prst="rect">
            <a:avLst/>
          </a:prstGeom>
        </p:spPr>
      </p:pic>
    </p:spTree>
    <p:extLst>
      <p:ext uri="{BB962C8B-B14F-4D97-AF65-F5344CB8AC3E}">
        <p14:creationId xmlns:p14="http://schemas.microsoft.com/office/powerpoint/2010/main" val="1397136982"/>
      </p:ext>
    </p:extLst>
  </p:cSld>
  <p:clrMapOvr>
    <a:masterClrMapping/>
  </p:clrMapOvr>
  <p:transition spd="med" advClick="0" advTm="1000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A24F2-B6AE-D74A-80F7-CA96FDE29A44}"/>
              </a:ext>
            </a:extLst>
          </p:cNvPr>
          <p:cNvSpPr>
            <a:spLocks noGrp="1"/>
          </p:cNvSpPr>
          <p:nvPr>
            <p:ph type="title"/>
          </p:nvPr>
        </p:nvSpPr>
        <p:spPr>
          <a:xfrm>
            <a:off x="359200" y="289077"/>
            <a:ext cx="4513589" cy="468912"/>
          </a:xfrm>
        </p:spPr>
        <p:txBody>
          <a:bodyPr/>
          <a:lstStyle/>
          <a:p>
            <a:r>
              <a:rPr lang="en-US" dirty="0"/>
              <a:t>Egeria Conformance Program - its an “imitation game”</a:t>
            </a:r>
          </a:p>
        </p:txBody>
      </p:sp>
      <p:sp>
        <p:nvSpPr>
          <p:cNvPr id="3" name="Slide Number Placeholder 2">
            <a:extLst>
              <a:ext uri="{FF2B5EF4-FFF2-40B4-BE49-F238E27FC236}">
                <a16:creationId xmlns:a16="http://schemas.microsoft.com/office/drawing/2014/main" id="{DE035AC1-BF36-CC4A-9FDD-1CDDECCEB73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55</a:t>
            </a:fld>
            <a:endParaRPr lang="en-US" sz="1000"/>
          </a:p>
        </p:txBody>
      </p:sp>
      <p:pic>
        <p:nvPicPr>
          <p:cNvPr id="9" name="Picture 8">
            <a:extLst>
              <a:ext uri="{FF2B5EF4-FFF2-40B4-BE49-F238E27FC236}">
                <a16:creationId xmlns:a16="http://schemas.microsoft.com/office/drawing/2014/main" id="{91BFC27A-4FB3-7B4A-BDF6-7DCC15433CC7}"/>
              </a:ext>
            </a:extLst>
          </p:cNvPr>
          <p:cNvPicPr>
            <a:picLocks noChangeAspect="1"/>
          </p:cNvPicPr>
          <p:nvPr/>
        </p:nvPicPr>
        <p:blipFill>
          <a:blip r:embed="rId3"/>
          <a:stretch>
            <a:fillRect/>
          </a:stretch>
        </p:blipFill>
        <p:spPr>
          <a:xfrm>
            <a:off x="1664632" y="1559096"/>
            <a:ext cx="1388746" cy="1759681"/>
          </a:xfrm>
          <a:prstGeom prst="rect">
            <a:avLst/>
          </a:prstGeom>
        </p:spPr>
      </p:pic>
      <p:pic>
        <p:nvPicPr>
          <p:cNvPr id="10" name="Picture 9">
            <a:extLst>
              <a:ext uri="{FF2B5EF4-FFF2-40B4-BE49-F238E27FC236}">
                <a16:creationId xmlns:a16="http://schemas.microsoft.com/office/drawing/2014/main" id="{2CDB8BB0-5687-6640-8B69-80095544A7A9}"/>
              </a:ext>
            </a:extLst>
          </p:cNvPr>
          <p:cNvPicPr>
            <a:picLocks noChangeAspect="1"/>
          </p:cNvPicPr>
          <p:nvPr/>
        </p:nvPicPr>
        <p:blipFill>
          <a:blip r:embed="rId4"/>
          <a:stretch>
            <a:fillRect/>
          </a:stretch>
        </p:blipFill>
        <p:spPr>
          <a:xfrm>
            <a:off x="5051359" y="367325"/>
            <a:ext cx="3533942" cy="4408850"/>
          </a:xfrm>
          <a:prstGeom prst="rect">
            <a:avLst/>
          </a:prstGeom>
        </p:spPr>
      </p:pic>
      <p:sp>
        <p:nvSpPr>
          <p:cNvPr id="2" name="TextBox 1">
            <a:extLst>
              <a:ext uri="{FF2B5EF4-FFF2-40B4-BE49-F238E27FC236}">
                <a16:creationId xmlns:a16="http://schemas.microsoft.com/office/drawing/2014/main" id="{F28CB9AF-BB2F-4A45-8B54-47DD891A7290}"/>
              </a:ext>
            </a:extLst>
          </p:cNvPr>
          <p:cNvSpPr txBox="1"/>
          <p:nvPr/>
        </p:nvSpPr>
        <p:spPr>
          <a:xfrm>
            <a:off x="7340959" y="2279561"/>
            <a:ext cx="520976" cy="215444"/>
          </a:xfrm>
          <a:prstGeom prst="rect">
            <a:avLst/>
          </a:prstGeom>
          <a:solidFill>
            <a:schemeClr val="bg1"/>
          </a:solidFill>
        </p:spPr>
        <p:txBody>
          <a:bodyPr wrap="none" lIns="0" rIns="0" rtlCol="0">
            <a:spAutoFit/>
          </a:bodyPr>
          <a:lstStyle/>
          <a:p>
            <a:r>
              <a:rPr lang="en-US" sz="800" dirty="0"/>
              <a:t>Workbench</a:t>
            </a:r>
          </a:p>
        </p:txBody>
      </p:sp>
      <p:sp>
        <p:nvSpPr>
          <p:cNvPr id="5" name="TextBox 4">
            <a:extLst>
              <a:ext uri="{FF2B5EF4-FFF2-40B4-BE49-F238E27FC236}">
                <a16:creationId xmlns:a16="http://schemas.microsoft.com/office/drawing/2014/main" id="{263E4C7B-AC0C-6541-9C13-D5EF579DC9B0}"/>
              </a:ext>
            </a:extLst>
          </p:cNvPr>
          <p:cNvSpPr txBox="1"/>
          <p:nvPr/>
        </p:nvSpPr>
        <p:spPr>
          <a:xfrm>
            <a:off x="1322256" y="3593258"/>
            <a:ext cx="2073499" cy="738664"/>
          </a:xfrm>
          <a:prstGeom prst="rect">
            <a:avLst/>
          </a:prstGeom>
          <a:noFill/>
        </p:spPr>
        <p:txBody>
          <a:bodyPr wrap="square" rtlCol="0">
            <a:spAutoFit/>
          </a:bodyPr>
          <a:lstStyle/>
          <a:p>
            <a:pPr algn="ctr"/>
            <a:r>
              <a:rPr lang="en-US" dirty="0"/>
              <a:t>Vendors that pass the conformance suite can display this mark</a:t>
            </a:r>
          </a:p>
        </p:txBody>
      </p:sp>
    </p:spTree>
    <p:extLst>
      <p:ext uri="{BB962C8B-B14F-4D97-AF65-F5344CB8AC3E}">
        <p14:creationId xmlns:p14="http://schemas.microsoft.com/office/powerpoint/2010/main" val="4289098545"/>
      </p:ext>
    </p:extLst>
  </p:cSld>
  <p:clrMapOvr>
    <a:masterClrMapping/>
  </p:clrMapOvr>
  <p:transition spd="med" advClick="0" advTm="1000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EE6B-847E-D14D-A91C-71ADFAF57932}"/>
              </a:ext>
            </a:extLst>
          </p:cNvPr>
          <p:cNvSpPr>
            <a:spLocks noGrp="1"/>
          </p:cNvSpPr>
          <p:nvPr>
            <p:ph type="title"/>
          </p:nvPr>
        </p:nvSpPr>
        <p:spPr/>
        <p:txBody>
          <a:bodyPr/>
          <a:lstStyle/>
          <a:p>
            <a:r>
              <a:rPr lang="en-US" dirty="0"/>
              <a:t>Running the Conformance Suite</a:t>
            </a:r>
          </a:p>
        </p:txBody>
      </p:sp>
      <p:sp>
        <p:nvSpPr>
          <p:cNvPr id="3" name="Slide Number Placeholder 2">
            <a:extLst>
              <a:ext uri="{FF2B5EF4-FFF2-40B4-BE49-F238E27FC236}">
                <a16:creationId xmlns:a16="http://schemas.microsoft.com/office/drawing/2014/main" id="{C3FDE2B1-1356-2E45-82B4-CF9BFB7778A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56</a:t>
            </a:fld>
            <a:endParaRPr lang="en-US" sz="1000"/>
          </a:p>
        </p:txBody>
      </p:sp>
      <p:pic>
        <p:nvPicPr>
          <p:cNvPr id="5" name="Picture 4">
            <a:extLst>
              <a:ext uri="{FF2B5EF4-FFF2-40B4-BE49-F238E27FC236}">
                <a16:creationId xmlns:a16="http://schemas.microsoft.com/office/drawing/2014/main" id="{FA15D712-C287-0648-BFFC-0366F6BDF52C}"/>
              </a:ext>
            </a:extLst>
          </p:cNvPr>
          <p:cNvPicPr>
            <a:picLocks noChangeAspect="1"/>
          </p:cNvPicPr>
          <p:nvPr/>
        </p:nvPicPr>
        <p:blipFill>
          <a:blip r:embed="rId2"/>
          <a:stretch>
            <a:fillRect/>
          </a:stretch>
        </p:blipFill>
        <p:spPr>
          <a:xfrm>
            <a:off x="2158027" y="978794"/>
            <a:ext cx="5471476" cy="3875629"/>
          </a:xfrm>
          <a:prstGeom prst="rect">
            <a:avLst/>
          </a:prstGeom>
        </p:spPr>
      </p:pic>
    </p:spTree>
    <p:extLst>
      <p:ext uri="{BB962C8B-B14F-4D97-AF65-F5344CB8AC3E}">
        <p14:creationId xmlns:p14="http://schemas.microsoft.com/office/powerpoint/2010/main" val="1077995097"/>
      </p:ext>
    </p:extLst>
  </p:cSld>
  <p:clrMapOvr>
    <a:masterClrMapping/>
  </p:clrMapOvr>
  <p:transition spd="med" advClick="0" advTm="10000">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C74695-FC6C-F74D-8428-371C0B7515A2}"/>
              </a:ext>
            </a:extLst>
          </p:cNvPr>
          <p:cNvPicPr>
            <a:picLocks noChangeAspect="1"/>
          </p:cNvPicPr>
          <p:nvPr/>
        </p:nvPicPr>
        <p:blipFill>
          <a:blip r:embed="rId2"/>
          <a:stretch>
            <a:fillRect/>
          </a:stretch>
        </p:blipFill>
        <p:spPr>
          <a:xfrm>
            <a:off x="1819598" y="3461693"/>
            <a:ext cx="1009734" cy="1009734"/>
          </a:xfrm>
          <a:prstGeom prst="rect">
            <a:avLst/>
          </a:prstGeom>
        </p:spPr>
      </p:pic>
      <p:sp>
        <p:nvSpPr>
          <p:cNvPr id="2" name="Title 1">
            <a:extLst>
              <a:ext uri="{FF2B5EF4-FFF2-40B4-BE49-F238E27FC236}">
                <a16:creationId xmlns:a16="http://schemas.microsoft.com/office/drawing/2014/main" id="{A1B33520-649C-7541-A995-0B6DDF34419E}"/>
              </a:ext>
            </a:extLst>
          </p:cNvPr>
          <p:cNvSpPr>
            <a:spLocks noGrp="1"/>
          </p:cNvSpPr>
          <p:nvPr>
            <p:ph type="title"/>
          </p:nvPr>
        </p:nvSpPr>
        <p:spPr/>
        <p:txBody>
          <a:bodyPr/>
          <a:lstStyle/>
          <a:p>
            <a:r>
              <a:rPr lang="en-US" dirty="0"/>
              <a:t>The ODPi is a non-profit that is part of The Linux Foundation</a:t>
            </a:r>
          </a:p>
        </p:txBody>
      </p:sp>
      <p:sp>
        <p:nvSpPr>
          <p:cNvPr id="12" name="Content Placeholder 11">
            <a:extLst>
              <a:ext uri="{FF2B5EF4-FFF2-40B4-BE49-F238E27FC236}">
                <a16:creationId xmlns:a16="http://schemas.microsoft.com/office/drawing/2014/main" id="{DCC4B37E-B584-C74C-B4EA-086B24BE17C1}"/>
              </a:ext>
            </a:extLst>
          </p:cNvPr>
          <p:cNvSpPr>
            <a:spLocks noGrp="1"/>
          </p:cNvSpPr>
          <p:nvPr>
            <p:ph idx="1"/>
          </p:nvPr>
        </p:nvSpPr>
        <p:spPr>
          <a:xfrm>
            <a:off x="359200" y="1020279"/>
            <a:ext cx="3741161" cy="3548596"/>
          </a:xfrm>
        </p:spPr>
        <p:txBody>
          <a:bodyPr/>
          <a:lstStyle/>
          <a:p>
            <a:r>
              <a:rPr lang="en-US" dirty="0"/>
              <a:t>Delivering core technology</a:t>
            </a:r>
          </a:p>
          <a:p>
            <a:r>
              <a:rPr lang="en-US" dirty="0"/>
              <a:t>Recruiting vendors</a:t>
            </a:r>
          </a:p>
          <a:p>
            <a:r>
              <a:rPr lang="en-US" dirty="0"/>
              <a:t>Assisting practitioners</a:t>
            </a:r>
          </a:p>
        </p:txBody>
      </p:sp>
      <p:sp>
        <p:nvSpPr>
          <p:cNvPr id="3" name="Slide Number Placeholder 2">
            <a:extLst>
              <a:ext uri="{FF2B5EF4-FFF2-40B4-BE49-F238E27FC236}">
                <a16:creationId xmlns:a16="http://schemas.microsoft.com/office/drawing/2014/main" id="{2CFA3C5E-E1E5-B845-AC9B-CEA88ABD22E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57</a:t>
            </a:fld>
            <a:endParaRPr lang="en-US" sz="1000"/>
          </a:p>
        </p:txBody>
      </p:sp>
      <p:sp>
        <p:nvSpPr>
          <p:cNvPr id="4" name="Rectangle 3">
            <a:extLst>
              <a:ext uri="{FF2B5EF4-FFF2-40B4-BE49-F238E27FC236}">
                <a16:creationId xmlns:a16="http://schemas.microsoft.com/office/drawing/2014/main" id="{6480FE21-9267-6543-A07E-D7CC1D467CE7}"/>
              </a:ext>
            </a:extLst>
          </p:cNvPr>
          <p:cNvSpPr/>
          <p:nvPr/>
        </p:nvSpPr>
        <p:spPr>
          <a:xfrm>
            <a:off x="5313145" y="1020279"/>
            <a:ext cx="2136809" cy="347472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ight Arrow 5">
            <a:extLst>
              <a:ext uri="{FF2B5EF4-FFF2-40B4-BE49-F238E27FC236}">
                <a16:creationId xmlns:a16="http://schemas.microsoft.com/office/drawing/2014/main" id="{84D7E271-8190-FC46-9A8B-5F371DA7A433}"/>
              </a:ext>
            </a:extLst>
          </p:cNvPr>
          <p:cNvSpPr/>
          <p:nvPr/>
        </p:nvSpPr>
        <p:spPr>
          <a:xfrm>
            <a:off x="3657599" y="1963567"/>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Vendors</a:t>
            </a:r>
          </a:p>
        </p:txBody>
      </p:sp>
      <p:sp>
        <p:nvSpPr>
          <p:cNvPr id="7" name="Right Arrow 6">
            <a:extLst>
              <a:ext uri="{FF2B5EF4-FFF2-40B4-BE49-F238E27FC236}">
                <a16:creationId xmlns:a16="http://schemas.microsoft.com/office/drawing/2014/main" id="{A113B37D-4751-9644-BE48-E18225D1E705}"/>
              </a:ext>
            </a:extLst>
          </p:cNvPr>
          <p:cNvSpPr/>
          <p:nvPr/>
        </p:nvSpPr>
        <p:spPr>
          <a:xfrm>
            <a:off x="3657599" y="3425001"/>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Practitioners</a:t>
            </a:r>
          </a:p>
        </p:txBody>
      </p:sp>
      <p:sp>
        <p:nvSpPr>
          <p:cNvPr id="8" name="Rounded Rectangle 7">
            <a:extLst>
              <a:ext uri="{FF2B5EF4-FFF2-40B4-BE49-F238E27FC236}">
                <a16:creationId xmlns:a16="http://schemas.microsoft.com/office/drawing/2014/main" id="{AFD39B8F-6B67-4A43-82C6-FDE12EC5F6D1}"/>
              </a:ext>
            </a:extLst>
          </p:cNvPr>
          <p:cNvSpPr/>
          <p:nvPr/>
        </p:nvSpPr>
        <p:spPr>
          <a:xfrm>
            <a:off x="5727031" y="1809549"/>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Core Technology</a:t>
            </a:r>
          </a:p>
        </p:txBody>
      </p:sp>
      <p:sp>
        <p:nvSpPr>
          <p:cNvPr id="9" name="Rounded Rectangle 8">
            <a:extLst>
              <a:ext uri="{FF2B5EF4-FFF2-40B4-BE49-F238E27FC236}">
                <a16:creationId xmlns:a16="http://schemas.microsoft.com/office/drawing/2014/main" id="{4065EE6F-0C84-4243-91B9-E3B9D481E85C}"/>
              </a:ext>
            </a:extLst>
          </p:cNvPr>
          <p:cNvSpPr/>
          <p:nvPr/>
        </p:nvSpPr>
        <p:spPr>
          <a:xfrm>
            <a:off x="5727031" y="2649745"/>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Conformance Suite</a:t>
            </a:r>
          </a:p>
        </p:txBody>
      </p:sp>
      <p:sp>
        <p:nvSpPr>
          <p:cNvPr id="10" name="Rounded Rectangle 9">
            <a:extLst>
              <a:ext uri="{FF2B5EF4-FFF2-40B4-BE49-F238E27FC236}">
                <a16:creationId xmlns:a16="http://schemas.microsoft.com/office/drawing/2014/main" id="{9C206426-4A65-3C49-B5EE-AE3F9A59BDC2}"/>
              </a:ext>
            </a:extLst>
          </p:cNvPr>
          <p:cNvSpPr/>
          <p:nvPr/>
        </p:nvSpPr>
        <p:spPr>
          <a:xfrm>
            <a:off x="5722218" y="3488965"/>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Best Practices</a:t>
            </a:r>
          </a:p>
        </p:txBody>
      </p:sp>
      <p:sp>
        <p:nvSpPr>
          <p:cNvPr id="13" name="Right Brace 12">
            <a:extLst>
              <a:ext uri="{FF2B5EF4-FFF2-40B4-BE49-F238E27FC236}">
                <a16:creationId xmlns:a16="http://schemas.microsoft.com/office/drawing/2014/main" id="{003A6DF4-7166-4D44-A724-C9BD3FCE0B02}"/>
              </a:ext>
            </a:extLst>
          </p:cNvPr>
          <p:cNvSpPr/>
          <p:nvPr/>
        </p:nvSpPr>
        <p:spPr>
          <a:xfrm>
            <a:off x="7613583" y="1809549"/>
            <a:ext cx="240632" cy="1542840"/>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AFEE1105-619C-E74B-8BBA-525AF0BC188A}"/>
              </a:ext>
            </a:extLst>
          </p:cNvPr>
          <p:cNvSpPr/>
          <p:nvPr/>
        </p:nvSpPr>
        <p:spPr>
          <a:xfrm>
            <a:off x="7613582" y="3488965"/>
            <a:ext cx="240632" cy="791888"/>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9C11C4B-63FA-C348-AC90-1954BA4B9D5E}"/>
              </a:ext>
            </a:extLst>
          </p:cNvPr>
          <p:cNvSpPr txBox="1"/>
          <p:nvPr/>
        </p:nvSpPr>
        <p:spPr>
          <a:xfrm>
            <a:off x="7920227" y="2250583"/>
            <a:ext cx="742511" cy="523220"/>
          </a:xfrm>
          <a:prstGeom prst="rect">
            <a:avLst/>
          </a:prstGeom>
          <a:noFill/>
        </p:spPr>
        <p:txBody>
          <a:bodyPr wrap="none" rtlCol="0">
            <a:spAutoFit/>
          </a:bodyPr>
          <a:lstStyle/>
          <a:p>
            <a:r>
              <a:rPr lang="en-US" dirty="0"/>
              <a:t>Project</a:t>
            </a:r>
          </a:p>
          <a:p>
            <a:r>
              <a:rPr lang="en-US" dirty="0"/>
              <a:t>Egeria</a:t>
            </a:r>
          </a:p>
        </p:txBody>
      </p:sp>
      <p:sp>
        <p:nvSpPr>
          <p:cNvPr id="16" name="TextBox 15">
            <a:extLst>
              <a:ext uri="{FF2B5EF4-FFF2-40B4-BE49-F238E27FC236}">
                <a16:creationId xmlns:a16="http://schemas.microsoft.com/office/drawing/2014/main" id="{6C550419-EAA2-0F4C-8AC2-44D5A458DBEA}"/>
              </a:ext>
            </a:extLst>
          </p:cNvPr>
          <p:cNvSpPr txBox="1"/>
          <p:nvPr/>
        </p:nvSpPr>
        <p:spPr>
          <a:xfrm>
            <a:off x="7916096" y="3515577"/>
            <a:ext cx="1159292" cy="738664"/>
          </a:xfrm>
          <a:prstGeom prst="rect">
            <a:avLst/>
          </a:prstGeom>
          <a:noFill/>
        </p:spPr>
        <p:txBody>
          <a:bodyPr wrap="none" rtlCol="0">
            <a:spAutoFit/>
          </a:bodyPr>
          <a:lstStyle/>
          <a:p>
            <a:r>
              <a:rPr lang="en-US" dirty="0"/>
              <a:t>Project</a:t>
            </a:r>
          </a:p>
          <a:p>
            <a:r>
              <a:rPr lang="en-US" dirty="0"/>
              <a:t>Data</a:t>
            </a:r>
          </a:p>
          <a:p>
            <a:r>
              <a:rPr lang="en-US" dirty="0"/>
              <a:t>Governance</a:t>
            </a:r>
          </a:p>
        </p:txBody>
      </p:sp>
      <p:pic>
        <p:nvPicPr>
          <p:cNvPr id="17" name="Picture 2" descr="Image result for ing logo">
            <a:extLst>
              <a:ext uri="{FF2B5EF4-FFF2-40B4-BE49-F238E27FC236}">
                <a16:creationId xmlns:a16="http://schemas.microsoft.com/office/drawing/2014/main" id="{F243D0A5-37BE-3E4A-ACF3-F279716E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45" y="3143228"/>
            <a:ext cx="1088769" cy="318465"/>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Image result for ibm logo">
            <a:extLst>
              <a:ext uri="{FF2B5EF4-FFF2-40B4-BE49-F238E27FC236}">
                <a16:creationId xmlns:a16="http://schemas.microsoft.com/office/drawing/2014/main" id="{DCA55CFE-4AEC-A34E-B2DB-9A7A2859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600" y="3089342"/>
            <a:ext cx="852470" cy="426235"/>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8" descr="A close up of a logo&#10;&#10;Description generated with very high confidence">
            <a:extLst>
              <a:ext uri="{FF2B5EF4-FFF2-40B4-BE49-F238E27FC236}">
                <a16:creationId xmlns:a16="http://schemas.microsoft.com/office/drawing/2014/main" id="{E756EF0E-9EDA-CE45-AD44-7126B1286CB4}"/>
              </a:ext>
            </a:extLst>
          </p:cNvPr>
          <p:cNvPicPr>
            <a:picLocks noChangeAspect="1"/>
          </p:cNvPicPr>
          <p:nvPr/>
        </p:nvPicPr>
        <p:blipFill rotWithShape="1">
          <a:blip r:embed="rId5"/>
          <a:srcRect t="21161" b="22348"/>
          <a:stretch/>
        </p:blipFill>
        <p:spPr>
          <a:xfrm>
            <a:off x="5779968" y="1134957"/>
            <a:ext cx="1025724" cy="579438"/>
          </a:xfrm>
          <a:prstGeom prst="rect">
            <a:avLst/>
          </a:prstGeom>
        </p:spPr>
      </p:pic>
      <p:sp>
        <p:nvSpPr>
          <p:cNvPr id="5" name="AutoShape 2" descr="Logo">
            <a:hlinkClick r:id="rId6"/>
            <a:extLst>
              <a:ext uri="{FF2B5EF4-FFF2-40B4-BE49-F238E27FC236}">
                <a16:creationId xmlns:a16="http://schemas.microsoft.com/office/drawing/2014/main" id="{081C07C4-C689-8F4C-9B1B-2C18481E5C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descr="Screen Shot 2018-08-17 at 14.46.50.png">
            <a:extLst>
              <a:ext uri="{FF2B5EF4-FFF2-40B4-BE49-F238E27FC236}">
                <a16:creationId xmlns:a16="http://schemas.microsoft.com/office/drawing/2014/main" id="{1EE4C63B-A937-9245-B46D-6541A8F6D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8595" y="1625228"/>
            <a:ext cx="932566" cy="412064"/>
          </a:xfrm>
          <a:prstGeom prst="rect">
            <a:avLst/>
          </a:prstGeom>
          <a:ln>
            <a:solidFill>
              <a:schemeClr val="accent1"/>
            </a:solidFill>
          </a:ln>
        </p:spPr>
      </p:pic>
      <p:pic>
        <p:nvPicPr>
          <p:cNvPr id="21" name="Picture 20">
            <a:extLst>
              <a:ext uri="{FF2B5EF4-FFF2-40B4-BE49-F238E27FC236}">
                <a16:creationId xmlns:a16="http://schemas.microsoft.com/office/drawing/2014/main" id="{442A070B-EE22-0746-AEB2-3AD67577628D}"/>
              </a:ext>
            </a:extLst>
          </p:cNvPr>
          <p:cNvPicPr>
            <a:picLocks noChangeAspect="1"/>
          </p:cNvPicPr>
          <p:nvPr/>
        </p:nvPicPr>
        <p:blipFill>
          <a:blip r:embed="rId8"/>
          <a:stretch>
            <a:fillRect/>
          </a:stretch>
        </p:blipFill>
        <p:spPr>
          <a:xfrm>
            <a:off x="537446" y="3762630"/>
            <a:ext cx="1070396" cy="321119"/>
          </a:xfrm>
          <a:prstGeom prst="rect">
            <a:avLst/>
          </a:prstGeom>
        </p:spPr>
      </p:pic>
    </p:spTree>
    <p:extLst>
      <p:ext uri="{BB962C8B-B14F-4D97-AF65-F5344CB8AC3E}">
        <p14:creationId xmlns:p14="http://schemas.microsoft.com/office/powerpoint/2010/main" val="1170998206"/>
      </p:ext>
    </p:extLst>
  </p:cSld>
  <p:clrMapOvr>
    <a:masterClrMapping/>
  </p:clrMapOvr>
  <p:transition spd="med" advClick="0" advTm="1000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Releases and Podcast</a:t>
            </a:r>
          </a:p>
          <a:p>
            <a:pPr>
              <a:spcAft>
                <a:spcPts val="1400"/>
              </a:spcAft>
            </a:pPr>
            <a:endParaRPr lang="en-GB" dirty="0"/>
          </a:p>
          <a:p>
            <a:pPr>
              <a:spcAft>
                <a:spcPts val="1400"/>
              </a:spcAft>
            </a:pPr>
            <a:endParaRPr lang="en-GB" dirty="0"/>
          </a:p>
          <a:p>
            <a:pPr>
              <a:spcAft>
                <a:spcPts val="1400"/>
              </a:spcAft>
            </a:pPr>
            <a:endParaRPr lang="en-GB" dirty="0"/>
          </a:p>
          <a:p>
            <a:pPr>
              <a:spcAft>
                <a:spcPts val="1400"/>
              </a:spcAft>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58</a:t>
            </a:fld>
            <a:endParaRPr lang="en-US" dirty="0">
              <a:sym typeface="Arial"/>
            </a:endParaRPr>
          </a:p>
        </p:txBody>
      </p:sp>
      <p:sp>
        <p:nvSpPr>
          <p:cNvPr id="5" name="Rectangle 4"/>
          <p:cNvSpPr/>
          <p:nvPr/>
        </p:nvSpPr>
        <p:spPr>
          <a:xfrm>
            <a:off x="508404" y="3741969"/>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2462213"/>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4"/>
              </a:rPr>
              <a:t>https://www.linuxfoundation.org/press-release/2019/02/odpi-announces-new-egeria-conformance-program-to-advance-open-metadata-exchange-between-vendor-tools/</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a:p>
            <a:pPr marL="742950" lvl="1" indent="-285750">
              <a:buClr>
                <a:schemeClr val="accent1"/>
              </a:buClr>
              <a:buFont typeface="Arial"/>
              <a:buChar char="•"/>
            </a:pPr>
            <a:r>
              <a:rPr lang="en-GB" dirty="0">
                <a:hlinkClick r:id="rId6"/>
              </a:rPr>
              <a:t>https://youtu.be/ryd3KFWT1mc</a:t>
            </a:r>
            <a:endParaRPr lang="en-GB" dirty="0"/>
          </a:p>
          <a:p>
            <a:pPr marL="742950" lvl="1" indent="-285750">
              <a:buClr>
                <a:schemeClr val="accent1"/>
              </a:buClr>
              <a:buFont typeface="Arial"/>
              <a:buChar char="•"/>
            </a:pPr>
            <a:endParaRPr lang="en-GB" dirty="0"/>
          </a:p>
          <a:p>
            <a:pPr marL="742950" lvl="1" indent="-285750">
              <a:buClr>
                <a:schemeClr val="accent1"/>
              </a:buClr>
              <a:buFont typeface="Arial"/>
              <a:buChar char="•"/>
            </a:pPr>
            <a:endParaRPr lang="en-GB" dirty="0"/>
          </a:p>
        </p:txBody>
      </p:sp>
      <p:sp>
        <p:nvSpPr>
          <p:cNvPr id="9" name="Slide Number Placeholder 3">
            <a:extLst>
              <a:ext uri="{FF2B5EF4-FFF2-40B4-BE49-F238E27FC236}">
                <a16:creationId xmlns:a16="http://schemas.microsoft.com/office/drawing/2014/main" id="{FE968A6B-30EB-774A-95A1-1C75FE2CD488}"/>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58</a:t>
            </a:fld>
            <a:endParaRPr lang="en-US" sz="1000"/>
          </a:p>
        </p:txBody>
      </p:sp>
    </p:spTree>
    <p:extLst>
      <p:ext uri="{BB962C8B-B14F-4D97-AF65-F5344CB8AC3E}">
        <p14:creationId xmlns:p14="http://schemas.microsoft.com/office/powerpoint/2010/main" val="1292925522"/>
      </p:ext>
    </p:extLst>
  </p:cSld>
  <p:clrMapOvr>
    <a:masterClrMapping/>
  </p:clrMapOvr>
  <p:transition spd="med" advClick="0" advTm="1000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Integrating with Partners</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59</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Working with different vendors</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3808643068"/>
      </p:ext>
    </p:extLst>
  </p:cSld>
  <p:clrMapOvr>
    <a:masterClrMapping/>
  </p:clrMapOvr>
  <p:transition spd="med" advClick="0" advTm="1000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B556C-58A4-8E4B-BB14-057A0DDF4C28}"/>
              </a:ext>
            </a:extLst>
          </p:cNvPr>
          <p:cNvPicPr>
            <a:picLocks noChangeAspect="1"/>
          </p:cNvPicPr>
          <p:nvPr/>
        </p:nvPicPr>
        <p:blipFill>
          <a:blip r:embed="rId2"/>
          <a:stretch>
            <a:fillRect/>
          </a:stretch>
        </p:blipFill>
        <p:spPr>
          <a:xfrm>
            <a:off x="1116783" y="209550"/>
            <a:ext cx="7264400" cy="4724400"/>
          </a:xfrm>
          <a:prstGeom prst="rect">
            <a:avLst/>
          </a:prstGeom>
        </p:spPr>
      </p:pic>
      <p:sp>
        <p:nvSpPr>
          <p:cNvPr id="2" name="Title 1">
            <a:extLst>
              <a:ext uri="{FF2B5EF4-FFF2-40B4-BE49-F238E27FC236}">
                <a16:creationId xmlns:a16="http://schemas.microsoft.com/office/drawing/2014/main" id="{77B7B8CB-A82D-7E45-B7F9-EDA052E805A0}"/>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A28BE8C3-408A-234B-A760-00CA01BDBA6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spTree>
    <p:extLst>
      <p:ext uri="{BB962C8B-B14F-4D97-AF65-F5344CB8AC3E}">
        <p14:creationId xmlns:p14="http://schemas.microsoft.com/office/powerpoint/2010/main" val="2891137102"/>
      </p:ext>
    </p:extLst>
  </p:cSld>
  <p:clrMapOvr>
    <a:masterClrMapping/>
  </p:clrMapOvr>
  <p:transition spd="med" advClick="0" advTm="1000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749-2DE9-CE4E-B1C7-35DA62D803E6}"/>
              </a:ext>
            </a:extLst>
          </p:cNvPr>
          <p:cNvSpPr>
            <a:spLocks noGrp="1"/>
          </p:cNvSpPr>
          <p:nvPr>
            <p:ph type="title"/>
          </p:nvPr>
        </p:nvSpPr>
        <p:spPr/>
        <p:txBody>
          <a:bodyPr/>
          <a:lstStyle/>
          <a:p>
            <a:r>
              <a:rPr lang="en-US" dirty="0"/>
              <a:t>Metadata Repository Integration Patterns</a:t>
            </a:r>
          </a:p>
        </p:txBody>
      </p:sp>
      <p:sp>
        <p:nvSpPr>
          <p:cNvPr id="3" name="Content Placeholder 2">
            <a:extLst>
              <a:ext uri="{FF2B5EF4-FFF2-40B4-BE49-F238E27FC236}">
                <a16:creationId xmlns:a16="http://schemas.microsoft.com/office/drawing/2014/main" id="{4480E73D-6E57-934F-8D04-3AF76055C040}"/>
              </a:ext>
            </a:extLst>
          </p:cNvPr>
          <p:cNvSpPr>
            <a:spLocks noGrp="1"/>
          </p:cNvSpPr>
          <p:nvPr>
            <p:ph idx="1"/>
          </p:nvPr>
        </p:nvSpPr>
        <p:spPr>
          <a:xfrm>
            <a:off x="359200" y="1179204"/>
            <a:ext cx="3642529" cy="3389671"/>
          </a:xfrm>
        </p:spPr>
        <p:txBody>
          <a:bodyPr/>
          <a:lstStyle/>
          <a:p>
            <a:r>
              <a:rPr lang="en-US" dirty="0"/>
              <a:t>Adapter</a:t>
            </a:r>
          </a:p>
          <a:p>
            <a:r>
              <a:rPr lang="en-US" dirty="0"/>
              <a:t>Native</a:t>
            </a:r>
          </a:p>
          <a:p>
            <a:r>
              <a:rPr lang="en-US" dirty="0"/>
              <a:t>Plug-in</a:t>
            </a:r>
          </a:p>
          <a:p>
            <a:r>
              <a:rPr lang="en-US" dirty="0"/>
              <a:t>Caller</a:t>
            </a:r>
          </a:p>
          <a:p>
            <a:r>
              <a:rPr lang="en-US" dirty="0"/>
              <a:t>Special</a:t>
            </a:r>
          </a:p>
        </p:txBody>
      </p:sp>
      <p:sp>
        <p:nvSpPr>
          <p:cNvPr id="4" name="Slide Number Placeholder 3">
            <a:extLst>
              <a:ext uri="{FF2B5EF4-FFF2-40B4-BE49-F238E27FC236}">
                <a16:creationId xmlns:a16="http://schemas.microsoft.com/office/drawing/2014/main" id="{B5EBC4E1-51A8-F341-AB71-9D07BEF2A8CA}"/>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60</a:t>
            </a:fld>
            <a:endParaRPr lang="en-US" sz="1000"/>
          </a:p>
        </p:txBody>
      </p:sp>
      <p:pic>
        <p:nvPicPr>
          <p:cNvPr id="8" name="Picture 7">
            <a:extLst>
              <a:ext uri="{FF2B5EF4-FFF2-40B4-BE49-F238E27FC236}">
                <a16:creationId xmlns:a16="http://schemas.microsoft.com/office/drawing/2014/main" id="{C76C6969-00A1-D746-B71F-4D737A195CE5}"/>
              </a:ext>
            </a:extLst>
          </p:cNvPr>
          <p:cNvPicPr>
            <a:picLocks noChangeAspect="1"/>
          </p:cNvPicPr>
          <p:nvPr/>
        </p:nvPicPr>
        <p:blipFill>
          <a:blip r:embed="rId2"/>
          <a:stretch>
            <a:fillRect/>
          </a:stretch>
        </p:blipFill>
        <p:spPr>
          <a:xfrm>
            <a:off x="4400029" y="1030398"/>
            <a:ext cx="4156753" cy="3389671"/>
          </a:xfrm>
          <a:prstGeom prst="rect">
            <a:avLst/>
          </a:prstGeom>
        </p:spPr>
      </p:pic>
    </p:spTree>
    <p:extLst>
      <p:ext uri="{BB962C8B-B14F-4D97-AF65-F5344CB8AC3E}">
        <p14:creationId xmlns:p14="http://schemas.microsoft.com/office/powerpoint/2010/main" val="2926807027"/>
      </p:ext>
    </p:extLst>
  </p:cSld>
  <p:clrMapOvr>
    <a:masterClrMapping/>
  </p:clrMapOvr>
  <p:transition spd="med" advClick="0" advTm="10000">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IBM Information Governance Catalog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4139380" y="965874"/>
            <a:ext cx="4692919" cy="3265651"/>
          </a:xfrm>
        </p:spPr>
        <p:txBody>
          <a:bodyPr>
            <a:normAutofit fontScale="92500" lnSpcReduction="10000"/>
          </a:bodyPr>
          <a:lstStyle/>
          <a:p>
            <a:r>
              <a:rPr lang="en-US" dirty="0"/>
              <a:t>Egeria’s IGC integration uses the </a:t>
            </a:r>
            <a:br>
              <a:rPr lang="en-US" dirty="0"/>
            </a:br>
            <a:r>
              <a:rPr lang="en-US" b="1" dirty="0"/>
              <a:t>Adapter Pattern</a:t>
            </a:r>
          </a:p>
          <a:p>
            <a:r>
              <a:rPr lang="en-US" dirty="0"/>
              <a:t>There are two connectors to IGC running</a:t>
            </a:r>
            <a:br>
              <a:rPr lang="en-US" dirty="0"/>
            </a:br>
            <a:r>
              <a:rPr lang="en-US" dirty="0"/>
              <a:t>in the repository proxy server.</a:t>
            </a:r>
          </a:p>
          <a:p>
            <a:r>
              <a:rPr lang="en-US" dirty="0"/>
              <a:t>They translate IGC APIs and events into open metadata APIs and events.</a:t>
            </a:r>
          </a:p>
          <a:p>
            <a:r>
              <a:rPr lang="en-US" dirty="0"/>
              <a:t>Egeria handles the interaction with the cohort.</a:t>
            </a:r>
          </a:p>
          <a:p>
            <a:r>
              <a:rPr lang="en-US" dirty="0"/>
              <a:t>No need to upgrade IGC to adopt</a:t>
            </a:r>
          </a:p>
          <a:p>
            <a:r>
              <a:rPr lang="en-US" dirty="0"/>
              <a:t>Outbound metadata only</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61</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2648632" y="2224324"/>
            <a:ext cx="899621" cy="1496319"/>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 name="Straight Connector 12">
            <a:extLst>
              <a:ext uri="{FF2B5EF4-FFF2-40B4-BE49-F238E27FC236}">
                <a16:creationId xmlns:a16="http://schemas.microsoft.com/office/drawing/2014/main" id="{477B3C9B-DC2E-0349-8C51-9DFC8B460EBD}"/>
              </a:ext>
            </a:extLst>
          </p:cNvPr>
          <p:cNvCxnSpPr>
            <a:cxnSpLocks/>
            <a:stCxn id="8" idx="3"/>
            <a:endCxn id="24" idx="1"/>
          </p:cNvCxnSpPr>
          <p:nvPr/>
        </p:nvCxnSpPr>
        <p:spPr bwMode="auto">
          <a:xfrm>
            <a:off x="2014001" y="2585716"/>
            <a:ext cx="631531" cy="160878"/>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B22536A8-666E-E841-8096-C340C9D64CB1}"/>
              </a:ext>
            </a:extLst>
          </p:cNvPr>
          <p:cNvGrpSpPr/>
          <p:nvPr/>
        </p:nvGrpSpPr>
        <p:grpSpPr>
          <a:xfrm>
            <a:off x="530942" y="1127241"/>
            <a:ext cx="1483192" cy="2593402"/>
            <a:chOff x="721528" y="1733248"/>
            <a:chExt cx="692838" cy="1490991"/>
          </a:xfrm>
        </p:grpSpPr>
        <p:sp>
          <p:nvSpPr>
            <p:cNvPr id="8" name="Rectangle 7">
              <a:extLst>
                <a:ext uri="{FF2B5EF4-FFF2-40B4-BE49-F238E27FC236}">
                  <a16:creationId xmlns:a16="http://schemas.microsoft.com/office/drawing/2014/main" id="{8BBD2E4F-B45D-2C48-9B74-41C298369A5D}"/>
                </a:ext>
              </a:extLst>
            </p:cNvPr>
            <p:cNvSpPr/>
            <p:nvPr/>
          </p:nvSpPr>
          <p:spPr>
            <a:xfrm>
              <a:off x="721528" y="2347283"/>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1F497D"/>
                  </a:solidFill>
                  <a:latin typeface="Calibri"/>
                  <a:cs typeface="Calibri"/>
                </a:rPr>
                <a:t>Information</a:t>
              </a:r>
            </a:p>
            <a:p>
              <a:pPr algn="ctr"/>
              <a:r>
                <a:rPr lang="en-GB" sz="1100" dirty="0">
                  <a:solidFill>
                    <a:srgbClr val="1F497D"/>
                  </a:solidFill>
                  <a:latin typeface="Calibri"/>
                  <a:cs typeface="Calibri"/>
                </a:rPr>
                <a:t>Governance</a:t>
              </a:r>
            </a:p>
            <a:p>
              <a:pPr algn="ctr"/>
              <a:r>
                <a:rPr lang="en-GB" sz="1100" dirty="0" err="1">
                  <a:solidFill>
                    <a:srgbClr val="1F497D"/>
                  </a:solidFill>
                  <a:latin typeface="Calibri"/>
                  <a:cs typeface="Calibri"/>
                </a:rPr>
                <a:t>Catalog</a:t>
              </a:r>
              <a:endParaRPr lang="en-GB" sz="11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83140" y="1733248"/>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802455" y="1764629"/>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Rectangle 10">
              <a:extLst>
                <a:ext uri="{FF2B5EF4-FFF2-40B4-BE49-F238E27FC236}">
                  <a16:creationId xmlns:a16="http://schemas.microsoft.com/office/drawing/2014/main" id="{C77D7119-BEA7-E541-924E-66E3EBBAE87E}"/>
                </a:ext>
              </a:extLst>
            </p:cNvPr>
            <p:cNvSpPr/>
            <p:nvPr/>
          </p:nvSpPr>
          <p:spPr>
            <a:xfrm>
              <a:off x="721590" y="2196554"/>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stCxn id="11" idx="0"/>
              <a:endCxn id="9" idx="2"/>
            </p:cNvCxnSpPr>
            <p:nvPr/>
          </p:nvCxnSpPr>
          <p:spPr bwMode="auto">
            <a:xfrm flipV="1">
              <a:off x="1067978" y="2067118"/>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17066" y="2993359"/>
              <a:ext cx="307900" cy="230880"/>
            </a:xfrm>
            <a:prstGeom prst="can">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782545AE-F2E3-3D40-AA64-50B39663390D}"/>
                </a:ext>
              </a:extLst>
            </p:cNvPr>
            <p:cNvCxnSpPr>
              <a:stCxn id="14" idx="1"/>
              <a:endCxn id="8" idx="2"/>
            </p:cNvCxnSpPr>
            <p:nvPr/>
          </p:nvCxnSpPr>
          <p:spPr bwMode="auto">
            <a:xfrm flipH="1" flipV="1">
              <a:off x="1067916" y="2796217"/>
              <a:ext cx="3100" cy="19714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5FBF8327-FB92-F34B-9D41-74AC0E82B7D1}"/>
              </a:ext>
            </a:extLst>
          </p:cNvPr>
          <p:cNvSpPr txBox="1"/>
          <p:nvPr/>
        </p:nvSpPr>
        <p:spPr bwMode="auto">
          <a:xfrm>
            <a:off x="2484169" y="1664055"/>
            <a:ext cx="1185043"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Repository Proxy</a:t>
            </a:r>
          </a:p>
        </p:txBody>
      </p:sp>
      <p:sp>
        <p:nvSpPr>
          <p:cNvPr id="24" name="Rectangle 23">
            <a:extLst>
              <a:ext uri="{FF2B5EF4-FFF2-40B4-BE49-F238E27FC236}">
                <a16:creationId xmlns:a16="http://schemas.microsoft.com/office/drawing/2014/main" id="{2B5F0AB4-A268-E242-AD93-7C35A8E824C4}"/>
              </a:ext>
            </a:extLst>
          </p:cNvPr>
          <p:cNvSpPr/>
          <p:nvPr/>
        </p:nvSpPr>
        <p:spPr>
          <a:xfrm>
            <a:off x="2645532" y="254345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2647298" y="3070582"/>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stCxn id="14" idx="4"/>
            <a:endCxn id="27" idx="1"/>
          </p:cNvCxnSpPr>
          <p:nvPr/>
        </p:nvCxnSpPr>
        <p:spPr>
          <a:xfrm flipV="1">
            <a:off x="1608677" y="3273720"/>
            <a:ext cx="1038621" cy="246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898721" y="4231525"/>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2"/>
            <a:endCxn id="30" idx="0"/>
          </p:cNvCxnSpPr>
          <p:nvPr/>
        </p:nvCxnSpPr>
        <p:spPr>
          <a:xfrm flipH="1">
            <a:off x="3096183" y="3720643"/>
            <a:ext cx="2260" cy="510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2633135" y="2250007"/>
            <a:ext cx="970137" cy="261610"/>
          </a:xfrm>
          <a:prstGeom prst="rect">
            <a:avLst/>
          </a:prstGeom>
          <a:noFill/>
        </p:spPr>
        <p:txBody>
          <a:bodyPr wrap="none" rtlCol="0">
            <a:spAutoFit/>
          </a:bodyPr>
          <a:lstStyle/>
          <a:p>
            <a:r>
              <a:rPr lang="en-US" sz="1100" dirty="0"/>
              <a:t>ODPi Egeria</a:t>
            </a:r>
          </a:p>
        </p:txBody>
      </p:sp>
    </p:spTree>
    <p:extLst>
      <p:ext uri="{BB962C8B-B14F-4D97-AF65-F5344CB8AC3E}">
        <p14:creationId xmlns:p14="http://schemas.microsoft.com/office/powerpoint/2010/main" val="4175239391"/>
      </p:ext>
    </p:extLst>
  </p:cSld>
  <p:clrMapOvr>
    <a:masterClrMapping/>
  </p:clrMapOvr>
  <p:transition spd="med" advClick="0" advTm="10000">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Apache Atlas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4139380" y="965874"/>
            <a:ext cx="4692919" cy="3265651"/>
          </a:xfrm>
        </p:spPr>
        <p:txBody>
          <a:bodyPr>
            <a:normAutofit fontScale="85000" lnSpcReduction="10000"/>
          </a:bodyPr>
          <a:lstStyle/>
          <a:p>
            <a:r>
              <a:rPr lang="en-US" dirty="0"/>
              <a:t>The Egeria community is working on a similar integration for Apache Atlas.</a:t>
            </a:r>
            <a:endParaRPr lang="en-US" b="1" dirty="0"/>
          </a:p>
          <a:p>
            <a:r>
              <a:rPr lang="en-US" dirty="0"/>
              <a:t>Again there are two connectors in the repository proxy server.</a:t>
            </a:r>
          </a:p>
          <a:p>
            <a:r>
              <a:rPr lang="en-US" dirty="0"/>
              <a:t>These connectors translate Atlas APIs and events into open metadata APIs and events.</a:t>
            </a:r>
          </a:p>
          <a:p>
            <a:r>
              <a:rPr lang="en-US" dirty="0"/>
              <a:t>Egeria handles the interaction with the cohort.</a:t>
            </a:r>
          </a:p>
          <a:p>
            <a:r>
              <a:rPr lang="en-US" dirty="0"/>
              <a:t>No need to upgrade Atlas to adopt</a:t>
            </a:r>
          </a:p>
          <a:p>
            <a:r>
              <a:rPr lang="en-US" dirty="0"/>
              <a:t>Two-way exchange of native Atlas metadata</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62</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2648632" y="2224324"/>
            <a:ext cx="899621" cy="1496319"/>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 name="Straight Connector 12">
            <a:extLst>
              <a:ext uri="{FF2B5EF4-FFF2-40B4-BE49-F238E27FC236}">
                <a16:creationId xmlns:a16="http://schemas.microsoft.com/office/drawing/2014/main" id="{477B3C9B-DC2E-0349-8C51-9DFC8B460EBD}"/>
              </a:ext>
            </a:extLst>
          </p:cNvPr>
          <p:cNvCxnSpPr>
            <a:cxnSpLocks/>
            <a:stCxn id="8" idx="3"/>
            <a:endCxn id="24" idx="1"/>
          </p:cNvCxnSpPr>
          <p:nvPr/>
        </p:nvCxnSpPr>
        <p:spPr bwMode="auto">
          <a:xfrm>
            <a:off x="2014001" y="2585716"/>
            <a:ext cx="631531" cy="160878"/>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B22536A8-666E-E841-8096-C340C9D64CB1}"/>
              </a:ext>
            </a:extLst>
          </p:cNvPr>
          <p:cNvGrpSpPr/>
          <p:nvPr/>
        </p:nvGrpSpPr>
        <p:grpSpPr>
          <a:xfrm>
            <a:off x="530942" y="1127241"/>
            <a:ext cx="1483192" cy="2593402"/>
            <a:chOff x="721528" y="1733248"/>
            <a:chExt cx="692838" cy="1490991"/>
          </a:xfrm>
        </p:grpSpPr>
        <p:sp>
          <p:nvSpPr>
            <p:cNvPr id="8" name="Rectangle 7">
              <a:extLst>
                <a:ext uri="{FF2B5EF4-FFF2-40B4-BE49-F238E27FC236}">
                  <a16:creationId xmlns:a16="http://schemas.microsoft.com/office/drawing/2014/main" id="{8BBD2E4F-B45D-2C48-9B74-41C298369A5D}"/>
                </a:ext>
              </a:extLst>
            </p:cNvPr>
            <p:cNvSpPr/>
            <p:nvPr/>
          </p:nvSpPr>
          <p:spPr>
            <a:xfrm>
              <a:off x="721528" y="2347283"/>
              <a:ext cx="692776" cy="448934"/>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1F497D"/>
                  </a:solidFill>
                  <a:latin typeface="Calibri"/>
                  <a:cs typeface="Calibri"/>
                </a:rPr>
                <a:t>Apache Atlas</a:t>
              </a:r>
            </a:p>
          </p:txBody>
        </p:sp>
        <p:sp>
          <p:nvSpPr>
            <p:cNvPr id="9" name="Rounded Rectangle 8">
              <a:extLst>
                <a:ext uri="{FF2B5EF4-FFF2-40B4-BE49-F238E27FC236}">
                  <a16:creationId xmlns:a16="http://schemas.microsoft.com/office/drawing/2014/main" id="{A19D6296-7E0D-6341-9D5D-FD11B664DD91}"/>
                </a:ext>
              </a:extLst>
            </p:cNvPr>
            <p:cNvSpPr/>
            <p:nvPr/>
          </p:nvSpPr>
          <p:spPr>
            <a:xfrm>
              <a:off x="783140" y="1733248"/>
              <a:ext cx="571229" cy="333870"/>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802455" y="1764629"/>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Rectangle 10">
              <a:extLst>
                <a:ext uri="{FF2B5EF4-FFF2-40B4-BE49-F238E27FC236}">
                  <a16:creationId xmlns:a16="http://schemas.microsoft.com/office/drawing/2014/main" id="{C77D7119-BEA7-E541-924E-66E3EBBAE87E}"/>
                </a:ext>
              </a:extLst>
            </p:cNvPr>
            <p:cNvSpPr/>
            <p:nvPr/>
          </p:nvSpPr>
          <p:spPr>
            <a:xfrm>
              <a:off x="721590" y="2196554"/>
              <a:ext cx="692776" cy="147015"/>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stCxn id="11" idx="0"/>
              <a:endCxn id="9" idx="2"/>
            </p:cNvCxnSpPr>
            <p:nvPr/>
          </p:nvCxnSpPr>
          <p:spPr bwMode="auto">
            <a:xfrm flipV="1">
              <a:off x="1067978" y="2067118"/>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17066" y="2993359"/>
              <a:ext cx="307900" cy="230880"/>
            </a:xfrm>
            <a:prstGeom prst="can">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782545AE-F2E3-3D40-AA64-50B39663390D}"/>
                </a:ext>
              </a:extLst>
            </p:cNvPr>
            <p:cNvCxnSpPr>
              <a:stCxn id="14" idx="1"/>
              <a:endCxn id="8" idx="2"/>
            </p:cNvCxnSpPr>
            <p:nvPr/>
          </p:nvCxnSpPr>
          <p:spPr bwMode="auto">
            <a:xfrm flipH="1" flipV="1">
              <a:off x="1067916" y="2796217"/>
              <a:ext cx="3100" cy="19714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5FBF8327-FB92-F34B-9D41-74AC0E82B7D1}"/>
              </a:ext>
            </a:extLst>
          </p:cNvPr>
          <p:cNvSpPr txBox="1"/>
          <p:nvPr/>
        </p:nvSpPr>
        <p:spPr bwMode="auto">
          <a:xfrm>
            <a:off x="2484169" y="1664055"/>
            <a:ext cx="1185043"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Repository Proxy</a:t>
            </a:r>
          </a:p>
        </p:txBody>
      </p:sp>
      <p:sp>
        <p:nvSpPr>
          <p:cNvPr id="24" name="Rectangle 23">
            <a:extLst>
              <a:ext uri="{FF2B5EF4-FFF2-40B4-BE49-F238E27FC236}">
                <a16:creationId xmlns:a16="http://schemas.microsoft.com/office/drawing/2014/main" id="{2B5F0AB4-A268-E242-AD93-7C35A8E824C4}"/>
              </a:ext>
            </a:extLst>
          </p:cNvPr>
          <p:cNvSpPr/>
          <p:nvPr/>
        </p:nvSpPr>
        <p:spPr>
          <a:xfrm>
            <a:off x="2645532" y="2543456"/>
            <a:ext cx="692776" cy="406276"/>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2647298" y="3070582"/>
            <a:ext cx="692776" cy="406276"/>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stCxn id="14" idx="4"/>
            <a:endCxn id="27" idx="1"/>
          </p:cNvCxnSpPr>
          <p:nvPr/>
        </p:nvCxnSpPr>
        <p:spPr>
          <a:xfrm flipV="1">
            <a:off x="1608677" y="3273720"/>
            <a:ext cx="1038621" cy="246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898721" y="4231525"/>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2"/>
            <a:endCxn id="30" idx="0"/>
          </p:cNvCxnSpPr>
          <p:nvPr/>
        </p:nvCxnSpPr>
        <p:spPr>
          <a:xfrm flipH="1">
            <a:off x="3096183" y="3720643"/>
            <a:ext cx="2260" cy="510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2633135" y="2250007"/>
            <a:ext cx="970137" cy="261610"/>
          </a:xfrm>
          <a:prstGeom prst="rect">
            <a:avLst/>
          </a:prstGeom>
          <a:noFill/>
        </p:spPr>
        <p:txBody>
          <a:bodyPr wrap="none" rtlCol="0">
            <a:spAutoFit/>
          </a:bodyPr>
          <a:lstStyle/>
          <a:p>
            <a:r>
              <a:rPr lang="en-US" sz="1100" dirty="0"/>
              <a:t>ODPi Egeria</a:t>
            </a:r>
          </a:p>
        </p:txBody>
      </p:sp>
      <p:pic>
        <p:nvPicPr>
          <p:cNvPr id="6" name="Picture 5">
            <a:extLst>
              <a:ext uri="{FF2B5EF4-FFF2-40B4-BE49-F238E27FC236}">
                <a16:creationId xmlns:a16="http://schemas.microsoft.com/office/drawing/2014/main" id="{51CFC571-65FA-F047-96A0-2312F169E46E}"/>
              </a:ext>
            </a:extLst>
          </p:cNvPr>
          <p:cNvPicPr>
            <a:picLocks noChangeAspect="1"/>
          </p:cNvPicPr>
          <p:nvPr/>
        </p:nvPicPr>
        <p:blipFill>
          <a:blip r:embed="rId3"/>
          <a:stretch>
            <a:fillRect/>
          </a:stretch>
        </p:blipFill>
        <p:spPr>
          <a:xfrm>
            <a:off x="7002904" y="313884"/>
            <a:ext cx="1524000" cy="304800"/>
          </a:xfrm>
          <a:prstGeom prst="rect">
            <a:avLst/>
          </a:prstGeom>
        </p:spPr>
      </p:pic>
    </p:spTree>
    <p:extLst>
      <p:ext uri="{BB962C8B-B14F-4D97-AF65-F5344CB8AC3E}">
        <p14:creationId xmlns:p14="http://schemas.microsoft.com/office/powerpoint/2010/main" val="2908271717"/>
      </p:ext>
    </p:extLst>
  </p:cSld>
  <p:clrMapOvr>
    <a:masterClrMapping/>
  </p:clrMapOvr>
  <p:transition spd="med" advClick="0" advTm="1000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82545AE-F2E3-3D40-AA64-50B39663390D}"/>
              </a:ext>
            </a:extLst>
          </p:cNvPr>
          <p:cNvCxnSpPr>
            <a:cxnSpLocks/>
            <a:stCxn id="14" idx="1"/>
            <a:endCxn id="23" idx="2"/>
          </p:cNvCxnSpPr>
          <p:nvPr/>
        </p:nvCxnSpPr>
        <p:spPr bwMode="auto">
          <a:xfrm flipV="1">
            <a:off x="853438" y="2667223"/>
            <a:ext cx="7030" cy="102456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BBD2E4F-B45D-2C48-9B74-41C298369A5D}"/>
              </a:ext>
            </a:extLst>
          </p:cNvPr>
          <p:cNvSpPr/>
          <p:nvPr/>
        </p:nvSpPr>
        <p:spPr>
          <a:xfrm>
            <a:off x="293450" y="1849096"/>
            <a:ext cx="2053134" cy="1445205"/>
          </a:xfrm>
          <a:prstGeom prst="rect">
            <a:avLst/>
          </a:prstGeom>
          <a:solidFill>
            <a:schemeClr val="tx2">
              <a:lumMod val="60000"/>
              <a:lumOff val="4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100" dirty="0">
              <a:solidFill>
                <a:srgbClr val="1F497D"/>
              </a:solidFill>
              <a:latin typeface="Calibri"/>
              <a:cs typeface="Calibri"/>
            </a:endParaRPr>
          </a:p>
        </p:txBody>
      </p:sp>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Native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3181981" y="721304"/>
            <a:ext cx="5811587" cy="3372076"/>
          </a:xfrm>
        </p:spPr>
        <p:txBody>
          <a:bodyPr>
            <a:normAutofit/>
          </a:bodyPr>
          <a:lstStyle/>
          <a:p>
            <a:r>
              <a:rPr lang="en-US" dirty="0"/>
              <a:t>An alternative approach is the </a:t>
            </a:r>
            <a:r>
              <a:rPr lang="en-US" b="1" dirty="0"/>
              <a:t>Native Pattern</a:t>
            </a:r>
          </a:p>
          <a:p>
            <a:r>
              <a:rPr lang="en-US" dirty="0"/>
              <a:t>There are still two connectors.  They translate internal APIs and events into open metadata APIs and events.</a:t>
            </a:r>
          </a:p>
          <a:p>
            <a:r>
              <a:rPr lang="en-US" dirty="0"/>
              <a:t>ODPi Egeria handles the interaction with the cohort.</a:t>
            </a:r>
          </a:p>
          <a:p>
            <a:r>
              <a:rPr lang="en-US" dirty="0"/>
              <a:t>The connectors and the ODPi Egeria libraries reside in the metadata server.</a:t>
            </a:r>
          </a:p>
          <a:p>
            <a:r>
              <a:rPr lang="en-US" dirty="0"/>
              <a:t>No additional server; less network traffic; upgrade required.</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63</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1448910" y="1938632"/>
            <a:ext cx="899621" cy="1347887"/>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13841" y="999551"/>
            <a:ext cx="1222858" cy="580727"/>
          </a:xfrm>
          <a:prstGeom prst="roundRect">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755189" y="1054135"/>
            <a:ext cx="1126023" cy="46852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cxnSpLocks/>
            <a:stCxn id="8" idx="0"/>
            <a:endCxn id="9" idx="2"/>
          </p:cNvCxnSpPr>
          <p:nvPr/>
        </p:nvCxnSpPr>
        <p:spPr bwMode="auto">
          <a:xfrm flipV="1">
            <a:off x="1320017" y="1580278"/>
            <a:ext cx="5253" cy="26881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523869" y="3691791"/>
            <a:ext cx="659137" cy="401588"/>
          </a:xfrm>
          <a:prstGeom prst="can">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a16="http://schemas.microsoft.com/office/drawing/2014/main" id="{2B5F0AB4-A268-E242-AD93-7C35A8E824C4}"/>
              </a:ext>
            </a:extLst>
          </p:cNvPr>
          <p:cNvSpPr/>
          <p:nvPr/>
        </p:nvSpPr>
        <p:spPr>
          <a:xfrm>
            <a:off x="1448910" y="231966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1515028" y="2880243"/>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cxnSpLocks/>
            <a:stCxn id="14" idx="4"/>
            <a:endCxn id="27" idx="2"/>
          </p:cNvCxnSpPr>
          <p:nvPr/>
        </p:nvCxnSpPr>
        <p:spPr>
          <a:xfrm flipV="1">
            <a:off x="1183006" y="3286519"/>
            <a:ext cx="678410" cy="60606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580460" y="4260473"/>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3"/>
            <a:endCxn id="30" idx="0"/>
          </p:cNvCxnSpPr>
          <p:nvPr/>
        </p:nvCxnSpPr>
        <p:spPr>
          <a:xfrm>
            <a:off x="2348531" y="2612576"/>
            <a:ext cx="429391" cy="16478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1447164" y="2002796"/>
            <a:ext cx="970137" cy="261610"/>
          </a:xfrm>
          <a:prstGeom prst="rect">
            <a:avLst/>
          </a:prstGeom>
          <a:noFill/>
        </p:spPr>
        <p:txBody>
          <a:bodyPr wrap="none" rtlCol="0">
            <a:spAutoFit/>
          </a:bodyPr>
          <a:lstStyle/>
          <a:p>
            <a:r>
              <a:rPr lang="en-US" sz="1100" dirty="0"/>
              <a:t>ODPi Egeria</a:t>
            </a:r>
          </a:p>
        </p:txBody>
      </p:sp>
      <p:sp>
        <p:nvSpPr>
          <p:cNvPr id="23" name="Rectangle 22">
            <a:extLst>
              <a:ext uri="{FF2B5EF4-FFF2-40B4-BE49-F238E27FC236}">
                <a16:creationId xmlns:a16="http://schemas.microsoft.com/office/drawing/2014/main" id="{4BD61E3E-E44E-2542-87FB-3D5DE20F74DE}"/>
              </a:ext>
            </a:extLst>
          </p:cNvPr>
          <p:cNvSpPr/>
          <p:nvPr/>
        </p:nvSpPr>
        <p:spPr>
          <a:xfrm>
            <a:off x="359201" y="2144003"/>
            <a:ext cx="1002534" cy="523220"/>
          </a:xfrm>
          <a:prstGeom prst="rect">
            <a:avLst/>
          </a:prstGeom>
        </p:spPr>
        <p:txBody>
          <a:bodyPr wrap="square">
            <a:spAutoFit/>
          </a:bodyPr>
          <a:lstStyle/>
          <a:p>
            <a:pPr lvl="0" algn="ctr"/>
            <a:r>
              <a:rPr lang="en-GB" dirty="0">
                <a:solidFill>
                  <a:srgbClr val="1F497D"/>
                </a:solidFill>
                <a:latin typeface="Calibri"/>
                <a:ea typeface="+mn-ea"/>
                <a:cs typeface="Calibri"/>
              </a:rPr>
              <a:t>Metadata</a:t>
            </a:r>
          </a:p>
          <a:p>
            <a:pPr lvl="0" algn="ctr"/>
            <a:r>
              <a:rPr lang="en-GB" dirty="0">
                <a:solidFill>
                  <a:srgbClr val="1F497D"/>
                </a:solidFill>
                <a:latin typeface="Calibri"/>
                <a:ea typeface="+mn-ea"/>
                <a:cs typeface="Calibri"/>
              </a:rPr>
              <a:t>Server</a:t>
            </a:r>
          </a:p>
        </p:txBody>
      </p:sp>
    </p:spTree>
    <p:extLst>
      <p:ext uri="{BB962C8B-B14F-4D97-AF65-F5344CB8AC3E}">
        <p14:creationId xmlns:p14="http://schemas.microsoft.com/office/powerpoint/2010/main" val="1862425992"/>
      </p:ext>
    </p:extLst>
  </p:cSld>
  <p:clrMapOvr>
    <a:masterClrMapping/>
  </p:clrMapOvr>
  <p:transition spd="med" advClick="0" advTm="10000">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82545AE-F2E3-3D40-AA64-50B39663390D}"/>
              </a:ext>
            </a:extLst>
          </p:cNvPr>
          <p:cNvCxnSpPr>
            <a:cxnSpLocks/>
            <a:stCxn id="14" idx="1"/>
            <a:endCxn id="24" idx="2"/>
          </p:cNvCxnSpPr>
          <p:nvPr/>
        </p:nvCxnSpPr>
        <p:spPr bwMode="auto">
          <a:xfrm flipV="1">
            <a:off x="1288540" y="3283951"/>
            <a:ext cx="0" cy="3697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BBD2E4F-B45D-2C48-9B74-41C298369A5D}"/>
              </a:ext>
            </a:extLst>
          </p:cNvPr>
          <p:cNvSpPr/>
          <p:nvPr/>
        </p:nvSpPr>
        <p:spPr>
          <a:xfrm>
            <a:off x="293450" y="1849096"/>
            <a:ext cx="2053134" cy="144520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100" dirty="0">
              <a:solidFill>
                <a:srgbClr val="1F497D"/>
              </a:solidFill>
              <a:latin typeface="Calibri"/>
              <a:cs typeface="Calibri"/>
            </a:endParaRPr>
          </a:p>
        </p:txBody>
      </p:sp>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Plug-in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3181981" y="721304"/>
            <a:ext cx="5811587" cy="3372076"/>
          </a:xfrm>
        </p:spPr>
        <p:txBody>
          <a:bodyPr>
            <a:normAutofit/>
          </a:bodyPr>
          <a:lstStyle/>
          <a:p>
            <a:r>
              <a:rPr lang="en-US" dirty="0"/>
              <a:t>The </a:t>
            </a:r>
            <a:r>
              <a:rPr lang="en-US" b="1" dirty="0"/>
              <a:t>plug-in pattern </a:t>
            </a:r>
            <a:r>
              <a:rPr lang="en-US" dirty="0"/>
              <a:t>allows different repository back-ends to be plugged into the ODPi Egeria’s OMAG Server.</a:t>
            </a:r>
          </a:p>
          <a:p>
            <a:r>
              <a:rPr lang="en-US" dirty="0"/>
              <a:t>Egeria includes:</a:t>
            </a:r>
          </a:p>
          <a:p>
            <a:pPr lvl="1"/>
            <a:r>
              <a:rPr lang="en-US" dirty="0"/>
              <a:t>In-memory Repository (Testing and demos)</a:t>
            </a:r>
          </a:p>
          <a:p>
            <a:pPr lvl="1"/>
            <a:r>
              <a:rPr lang="en-US" dirty="0" err="1"/>
              <a:t>JanusGraph</a:t>
            </a:r>
            <a:r>
              <a:rPr lang="en-US" dirty="0"/>
              <a:t> Repository (All scenarios)</a:t>
            </a:r>
          </a:p>
          <a:p>
            <a:r>
              <a:rPr lang="en-US" dirty="0"/>
              <a:t>Supports the full protocol and fills in the gaps left by the proprietary tools.</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64</a:t>
            </a:fld>
            <a:endParaRPr lang="en-US" sz="1000"/>
          </a:p>
        </p:txBody>
      </p:sp>
      <p:sp>
        <p:nvSpPr>
          <p:cNvPr id="9" name="Rounded Rectangle 8">
            <a:extLst>
              <a:ext uri="{FF2B5EF4-FFF2-40B4-BE49-F238E27FC236}">
                <a16:creationId xmlns:a16="http://schemas.microsoft.com/office/drawing/2014/main" id="{A19D6296-7E0D-6341-9D5D-FD11B664DD91}"/>
              </a:ext>
            </a:extLst>
          </p:cNvPr>
          <p:cNvSpPr/>
          <p:nvPr/>
        </p:nvSpPr>
        <p:spPr>
          <a:xfrm>
            <a:off x="713841" y="999551"/>
            <a:ext cx="1222858" cy="580727"/>
          </a:xfrm>
          <a:prstGeom prst="roundRect">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755189" y="1054135"/>
            <a:ext cx="1126023" cy="46852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cxnSpLocks/>
            <a:stCxn id="8" idx="0"/>
            <a:endCxn id="9" idx="2"/>
          </p:cNvCxnSpPr>
          <p:nvPr/>
        </p:nvCxnSpPr>
        <p:spPr bwMode="auto">
          <a:xfrm flipV="1">
            <a:off x="1320017" y="1580278"/>
            <a:ext cx="5253" cy="26881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58971" y="3653687"/>
            <a:ext cx="659137" cy="401588"/>
          </a:xfrm>
          <a:prstGeom prst="can">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a16="http://schemas.microsoft.com/office/drawing/2014/main" id="{2B5F0AB4-A268-E242-AD93-7C35A8E824C4}"/>
              </a:ext>
            </a:extLst>
          </p:cNvPr>
          <p:cNvSpPr/>
          <p:nvPr/>
        </p:nvSpPr>
        <p:spPr>
          <a:xfrm>
            <a:off x="942152" y="2877675"/>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580460" y="4260473"/>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endCxn id="30" idx="0"/>
          </p:cNvCxnSpPr>
          <p:nvPr/>
        </p:nvCxnSpPr>
        <p:spPr>
          <a:xfrm>
            <a:off x="2348531" y="2612576"/>
            <a:ext cx="429391" cy="16478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BD61E3E-E44E-2542-87FB-3D5DE20F74DE}"/>
              </a:ext>
            </a:extLst>
          </p:cNvPr>
          <p:cNvSpPr/>
          <p:nvPr/>
        </p:nvSpPr>
        <p:spPr>
          <a:xfrm>
            <a:off x="342086" y="2129179"/>
            <a:ext cx="1966367" cy="738664"/>
          </a:xfrm>
          <a:prstGeom prst="rect">
            <a:avLst/>
          </a:prstGeom>
        </p:spPr>
        <p:txBody>
          <a:bodyPr wrap="square">
            <a:spAutoFit/>
          </a:bodyPr>
          <a:lstStyle/>
          <a:p>
            <a:pPr lvl="0" algn="ctr"/>
            <a:r>
              <a:rPr lang="en-GB" dirty="0">
                <a:solidFill>
                  <a:srgbClr val="1F497D"/>
                </a:solidFill>
                <a:latin typeface="Calibri"/>
                <a:ea typeface="+mn-ea"/>
                <a:cs typeface="Calibri"/>
              </a:rPr>
              <a:t>Open Metadata and Governance (OMAG)</a:t>
            </a:r>
          </a:p>
          <a:p>
            <a:pPr lvl="0" algn="ctr"/>
            <a:r>
              <a:rPr lang="en-GB" dirty="0">
                <a:solidFill>
                  <a:srgbClr val="1F497D"/>
                </a:solidFill>
                <a:latin typeface="Calibri"/>
                <a:ea typeface="+mn-ea"/>
                <a:cs typeface="Calibri"/>
              </a:rPr>
              <a:t>Server</a:t>
            </a:r>
          </a:p>
        </p:txBody>
      </p:sp>
    </p:spTree>
    <p:extLst>
      <p:ext uri="{BB962C8B-B14F-4D97-AF65-F5344CB8AC3E}">
        <p14:creationId xmlns:p14="http://schemas.microsoft.com/office/powerpoint/2010/main" val="2414339975"/>
      </p:ext>
    </p:extLst>
  </p:cSld>
  <p:clrMapOvr>
    <a:masterClrMapping/>
  </p:clrMapOvr>
  <p:transition spd="med" advClick="0" advTm="1000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Cohort Protocol</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65</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Server registration and metadata exchange</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3438843577"/>
      </p:ext>
    </p:extLst>
  </p:cSld>
  <p:clrMapOvr>
    <a:masterClrMapping/>
  </p:clrMapOvr>
  <p:transition spd="med" advClick="0" advTm="1000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First server</a:t>
            </a:r>
            <a:endParaRPr lang="en-GB" dirty="0"/>
          </a:p>
        </p:txBody>
      </p:sp>
      <p:sp>
        <p:nvSpPr>
          <p:cNvPr id="3" name="Content Placeholder 2">
            <a:extLst>
              <a:ext uri="{FF2B5EF4-FFF2-40B4-BE49-F238E27FC236}">
                <a16:creationId xmlns:a16="http://schemas.microsoft.com/office/drawing/2014/main" id="{D76AAAD9-A45B-D74F-A65A-FFA26A428715}"/>
              </a:ext>
            </a:extLst>
          </p:cNvPr>
          <p:cNvSpPr>
            <a:spLocks noGrp="1"/>
          </p:cNvSpPr>
          <p:nvPr>
            <p:ph idx="1"/>
          </p:nvPr>
        </p:nvSpPr>
        <p:spPr/>
        <p:txBody>
          <a:bodyPr/>
          <a:lstStyle/>
          <a:p>
            <a:r>
              <a:rPr lang="en-US"/>
              <a:t>The first server to join the cohort issues a registration request and waits for others to join.</a:t>
            </a:r>
            <a:endParaRPr lang="en-US" dirty="0"/>
          </a:p>
        </p:txBody>
      </p:sp>
      <p:pic>
        <p:nvPicPr>
          <p:cNvPr id="9" name="Picture 8"/>
          <p:cNvPicPr>
            <a:picLocks noChangeAspect="1"/>
          </p:cNvPicPr>
          <p:nvPr/>
        </p:nvPicPr>
        <p:blipFill>
          <a:blip r:embed="rId2"/>
          <a:stretch>
            <a:fillRect/>
          </a:stretch>
        </p:blipFill>
        <p:spPr>
          <a:xfrm>
            <a:off x="1770396" y="1751797"/>
            <a:ext cx="3198805" cy="2988438"/>
          </a:xfrm>
          <a:prstGeom prst="rect">
            <a:avLst/>
          </a:prstGeom>
        </p:spPr>
      </p:pic>
      <p:sp>
        <p:nvSpPr>
          <p:cNvPr id="13" name="Slide Number Placeholder 12">
            <a:extLst>
              <a:ext uri="{FF2B5EF4-FFF2-40B4-BE49-F238E27FC236}">
                <a16:creationId xmlns:a16="http://schemas.microsoft.com/office/drawing/2014/main" id="{F9575198-3A67-5141-9601-F70F7C00F90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66</a:t>
            </a:fld>
            <a:endParaRPr lang="en-US" sz="1000"/>
          </a:p>
        </p:txBody>
      </p:sp>
    </p:spTree>
    <p:extLst>
      <p:ext uri="{BB962C8B-B14F-4D97-AF65-F5344CB8AC3E}">
        <p14:creationId xmlns:p14="http://schemas.microsoft.com/office/powerpoint/2010/main" val="4168953310"/>
      </p:ext>
    </p:extLst>
  </p:cSld>
  <p:clrMapOvr>
    <a:masterClrMapping/>
  </p:clrMapOvr>
  <p:transition spd="med" advClick="0" advTm="10000">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Establishing contact</a:t>
            </a:r>
            <a:endParaRPr lang="en-GB" dirty="0"/>
          </a:p>
        </p:txBody>
      </p:sp>
      <p:sp>
        <p:nvSpPr>
          <p:cNvPr id="3" name="Content Placeholder 2">
            <a:extLst>
              <a:ext uri="{FF2B5EF4-FFF2-40B4-BE49-F238E27FC236}">
                <a16:creationId xmlns:a16="http://schemas.microsoft.com/office/drawing/2014/main" id="{F31938A3-0A26-0B4C-A5CE-F3A2C2F807B6}"/>
              </a:ext>
            </a:extLst>
          </p:cNvPr>
          <p:cNvSpPr>
            <a:spLocks noGrp="1"/>
          </p:cNvSpPr>
          <p:nvPr>
            <p:ph idx="1"/>
          </p:nvPr>
        </p:nvSpPr>
        <p:spPr/>
        <p:txBody>
          <a:bodyPr/>
          <a:lstStyle/>
          <a:p>
            <a:r>
              <a:rPr lang="en-US"/>
              <a:t>When another server joins the cohort they exchange registration information.</a:t>
            </a:r>
            <a:endParaRPr lang="en-US" dirty="0"/>
          </a:p>
        </p:txBody>
      </p:sp>
      <p:pic>
        <p:nvPicPr>
          <p:cNvPr id="9" name="Picture 8"/>
          <p:cNvPicPr>
            <a:picLocks noChangeAspect="1"/>
          </p:cNvPicPr>
          <p:nvPr/>
        </p:nvPicPr>
        <p:blipFill>
          <a:blip r:embed="rId2"/>
          <a:stretch>
            <a:fillRect/>
          </a:stretch>
        </p:blipFill>
        <p:spPr>
          <a:xfrm>
            <a:off x="1768149" y="1746953"/>
            <a:ext cx="5769723" cy="2989937"/>
          </a:xfrm>
          <a:prstGeom prst="rect">
            <a:avLst/>
          </a:prstGeom>
        </p:spPr>
      </p:pic>
      <p:sp>
        <p:nvSpPr>
          <p:cNvPr id="13" name="Slide Number Placeholder 12">
            <a:extLst>
              <a:ext uri="{FF2B5EF4-FFF2-40B4-BE49-F238E27FC236}">
                <a16:creationId xmlns:a16="http://schemas.microsoft.com/office/drawing/2014/main" id="{744FA325-3232-3B4F-BEE3-CD9C9F5FE3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67</a:t>
            </a:fld>
            <a:endParaRPr lang="en-US" sz="1000"/>
          </a:p>
        </p:txBody>
      </p:sp>
    </p:spTree>
    <p:extLst>
      <p:ext uri="{BB962C8B-B14F-4D97-AF65-F5344CB8AC3E}">
        <p14:creationId xmlns:p14="http://schemas.microsoft.com/office/powerpoint/2010/main" val="2476473173"/>
      </p:ext>
    </p:extLst>
  </p:cSld>
  <p:clrMapOvr>
    <a:masterClrMapping/>
  </p:clrMapOvr>
  <p:transition spd="med" advClick="0" advTm="10000">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Federated queries</a:t>
            </a:r>
            <a:endParaRPr lang="en-GB" dirty="0"/>
          </a:p>
        </p:txBody>
      </p:sp>
      <p:sp>
        <p:nvSpPr>
          <p:cNvPr id="3" name="Content Placeholder 2">
            <a:extLst>
              <a:ext uri="{FF2B5EF4-FFF2-40B4-BE49-F238E27FC236}">
                <a16:creationId xmlns:a16="http://schemas.microsoft.com/office/drawing/2014/main" id="{E8E80389-0CC5-4A45-8D22-C6C3F3DD0679}"/>
              </a:ext>
            </a:extLst>
          </p:cNvPr>
          <p:cNvSpPr>
            <a:spLocks noGrp="1"/>
          </p:cNvSpPr>
          <p:nvPr>
            <p:ph idx="1"/>
          </p:nvPr>
        </p:nvSpPr>
        <p:spPr/>
        <p:txBody>
          <a:bodyPr/>
          <a:lstStyle/>
          <a:p>
            <a:r>
              <a:rPr lang="en-US"/>
              <a:t>Once the registration is complete the cohort members can query each other.</a:t>
            </a:r>
            <a:endParaRPr lang="en-US" dirty="0"/>
          </a:p>
        </p:txBody>
      </p:sp>
      <p:pic>
        <p:nvPicPr>
          <p:cNvPr id="9" name="Picture 8"/>
          <p:cNvPicPr>
            <a:picLocks noChangeAspect="1"/>
          </p:cNvPicPr>
          <p:nvPr/>
        </p:nvPicPr>
        <p:blipFill>
          <a:blip r:embed="rId2"/>
          <a:stretch>
            <a:fillRect/>
          </a:stretch>
        </p:blipFill>
        <p:spPr>
          <a:xfrm>
            <a:off x="1777781" y="1756586"/>
            <a:ext cx="5760091" cy="2989937"/>
          </a:xfrm>
          <a:prstGeom prst="rect">
            <a:avLst/>
          </a:prstGeom>
        </p:spPr>
      </p:pic>
      <p:sp>
        <p:nvSpPr>
          <p:cNvPr id="14" name="Slide Number Placeholder 13">
            <a:extLst>
              <a:ext uri="{FF2B5EF4-FFF2-40B4-BE49-F238E27FC236}">
                <a16:creationId xmlns:a16="http://schemas.microsoft.com/office/drawing/2014/main" id="{5242FB6E-4D28-1D4F-8982-145876FFFC2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68</a:t>
            </a:fld>
            <a:endParaRPr lang="en-US" sz="1000"/>
          </a:p>
        </p:txBody>
      </p:sp>
    </p:spTree>
    <p:extLst>
      <p:ext uri="{BB962C8B-B14F-4D97-AF65-F5344CB8AC3E}">
        <p14:creationId xmlns:p14="http://schemas.microsoft.com/office/powerpoint/2010/main" val="1061324511"/>
      </p:ext>
    </p:extLst>
  </p:cSld>
  <p:clrMapOvr>
    <a:masterClrMapping/>
  </p:clrMapOvr>
  <p:transition spd="med" advClick="0" advTm="10000">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Caching metadata for availability and performance</a:t>
            </a:r>
            <a:endParaRPr lang="en-GB" dirty="0"/>
          </a:p>
        </p:txBody>
      </p:sp>
      <p:sp>
        <p:nvSpPr>
          <p:cNvPr id="4" name="Content Placeholder 3">
            <a:extLst>
              <a:ext uri="{FF2B5EF4-FFF2-40B4-BE49-F238E27FC236}">
                <a16:creationId xmlns:a16="http://schemas.microsoft.com/office/drawing/2014/main" id="{6A2E8FF4-BC4D-EB4A-A49A-A831749E9397}"/>
              </a:ext>
            </a:extLst>
          </p:cNvPr>
          <p:cNvSpPr>
            <a:spLocks noGrp="1"/>
          </p:cNvSpPr>
          <p:nvPr>
            <p:ph idx="1"/>
          </p:nvPr>
        </p:nvSpPr>
        <p:spPr/>
        <p:txBody>
          <a:bodyPr/>
          <a:lstStyle/>
          <a:p>
            <a:r>
              <a:rPr lang="en-US"/>
              <a:t>Metadata can also be replicated through the cohort</a:t>
            </a:r>
            <a:endParaRPr lang="en-US" dirty="0"/>
          </a:p>
        </p:txBody>
      </p:sp>
      <p:pic>
        <p:nvPicPr>
          <p:cNvPr id="3" name="Picture 2"/>
          <p:cNvPicPr>
            <a:picLocks noChangeAspect="1"/>
          </p:cNvPicPr>
          <p:nvPr/>
        </p:nvPicPr>
        <p:blipFill>
          <a:blip r:embed="rId2"/>
          <a:stretch>
            <a:fillRect/>
          </a:stretch>
        </p:blipFill>
        <p:spPr>
          <a:xfrm>
            <a:off x="1777781" y="1756585"/>
            <a:ext cx="5760091" cy="2989937"/>
          </a:xfrm>
          <a:prstGeom prst="rect">
            <a:avLst/>
          </a:prstGeom>
        </p:spPr>
      </p:pic>
      <p:sp>
        <p:nvSpPr>
          <p:cNvPr id="13" name="Slide Number Placeholder 12">
            <a:extLst>
              <a:ext uri="{FF2B5EF4-FFF2-40B4-BE49-F238E27FC236}">
                <a16:creationId xmlns:a16="http://schemas.microsoft.com/office/drawing/2014/main" id="{C3DEB62E-79EB-4340-8925-51A1B0B82B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69</a:t>
            </a:fld>
            <a:endParaRPr lang="en-US" sz="1000"/>
          </a:p>
        </p:txBody>
      </p:sp>
    </p:spTree>
    <p:extLst>
      <p:ext uri="{BB962C8B-B14F-4D97-AF65-F5344CB8AC3E}">
        <p14:creationId xmlns:p14="http://schemas.microsoft.com/office/powerpoint/2010/main" val="3469512123"/>
      </p:ext>
    </p:extLst>
  </p:cSld>
  <p:clrMapOvr>
    <a:masterClrMapping/>
  </p:clrMapOvr>
  <p:transition spd="med" advClick="0" advTm="10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8CB-A82D-7E45-B7F9-EDA052E805A0}"/>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A28BE8C3-408A-234B-A760-00CA01BDBA6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5" name="Picture 4">
            <a:extLst>
              <a:ext uri="{FF2B5EF4-FFF2-40B4-BE49-F238E27FC236}">
                <a16:creationId xmlns:a16="http://schemas.microsoft.com/office/drawing/2014/main" id="{A750562F-645C-E147-956F-28A1623B7330}"/>
              </a:ext>
            </a:extLst>
          </p:cNvPr>
          <p:cNvPicPr>
            <a:picLocks noChangeAspect="1"/>
          </p:cNvPicPr>
          <p:nvPr/>
        </p:nvPicPr>
        <p:blipFill>
          <a:blip r:embed="rId2"/>
          <a:stretch>
            <a:fillRect/>
          </a:stretch>
        </p:blipFill>
        <p:spPr>
          <a:xfrm>
            <a:off x="1116781" y="209550"/>
            <a:ext cx="7264400" cy="4724400"/>
          </a:xfrm>
          <a:prstGeom prst="rect">
            <a:avLst/>
          </a:prstGeom>
        </p:spPr>
      </p:pic>
      <p:pic>
        <p:nvPicPr>
          <p:cNvPr id="6" name="Picture 5">
            <a:extLst>
              <a:ext uri="{FF2B5EF4-FFF2-40B4-BE49-F238E27FC236}">
                <a16:creationId xmlns:a16="http://schemas.microsoft.com/office/drawing/2014/main" id="{89EB556C-58A4-8E4B-BB14-057A0DDF4C28}"/>
              </a:ext>
            </a:extLst>
          </p:cNvPr>
          <p:cNvPicPr>
            <a:picLocks noChangeAspect="1"/>
          </p:cNvPicPr>
          <p:nvPr/>
        </p:nvPicPr>
        <p:blipFill>
          <a:blip r:embed="rId3"/>
          <a:stretch>
            <a:fillRect/>
          </a:stretch>
        </p:blipFill>
        <p:spPr>
          <a:xfrm>
            <a:off x="1116783" y="209550"/>
            <a:ext cx="7264400" cy="4724400"/>
          </a:xfrm>
          <a:prstGeom prst="rect">
            <a:avLst/>
          </a:prstGeom>
        </p:spPr>
      </p:pic>
    </p:spTree>
    <p:extLst>
      <p:ext uri="{BB962C8B-B14F-4D97-AF65-F5344CB8AC3E}">
        <p14:creationId xmlns:p14="http://schemas.microsoft.com/office/powerpoint/2010/main" val="525761715"/>
      </p:ext>
    </p:extLst>
  </p:cSld>
  <p:clrMapOvr>
    <a:masterClrMapping/>
  </p:clrMapOvr>
  <p:transition spd="med" advClick="0" advTm="1000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Open Metadata Types</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70</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What is the scope of open metadata?</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3199388475"/>
      </p:ext>
    </p:extLst>
  </p:cSld>
  <p:clrMapOvr>
    <a:masterClrMapping/>
  </p:clrMapOvr>
  <p:transition spd="med" advClick="0" advTm="10000">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226" name="Rectangle 225">
            <a:extLst>
              <a:ext uri="{FF2B5EF4-FFF2-40B4-BE49-F238E27FC236}">
                <a16:creationId xmlns:a16="http://schemas.microsoft.com/office/drawing/2014/main" id="{125ECD2E-369C-4943-A5E6-4DB67C8BD485}"/>
              </a:ext>
            </a:extLst>
          </p:cNvPr>
          <p:cNvSpPr/>
          <p:nvPr/>
        </p:nvSpPr>
        <p:spPr>
          <a:xfrm>
            <a:off x="1400276" y="1026635"/>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7" name="Rectangle 75">
            <a:extLst>
              <a:ext uri="{FF2B5EF4-FFF2-40B4-BE49-F238E27FC236}">
                <a16:creationId xmlns:a16="http://schemas.microsoft.com/office/drawing/2014/main" id="{161B2740-62F4-0440-8BC7-9AB35ADDBCE2}"/>
              </a:ext>
            </a:extLst>
          </p:cNvPr>
          <p:cNvSpPr/>
          <p:nvPr/>
        </p:nvSpPr>
        <p:spPr bwMode="auto">
          <a:xfrm>
            <a:off x="1204991" y="2704593"/>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8" name="Rectangle 227">
            <a:extLst>
              <a:ext uri="{FF2B5EF4-FFF2-40B4-BE49-F238E27FC236}">
                <a16:creationId xmlns:a16="http://schemas.microsoft.com/office/drawing/2014/main" id="{DB0D6591-AEBE-9840-B60E-6AB20541C6A1}"/>
              </a:ext>
            </a:extLst>
          </p:cNvPr>
          <p:cNvSpPr/>
          <p:nvPr/>
        </p:nvSpPr>
        <p:spPr bwMode="auto">
          <a:xfrm>
            <a:off x="3798405" y="1046277"/>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Glossary</a:t>
            </a:r>
          </a:p>
        </p:txBody>
      </p:sp>
      <p:sp>
        <p:nvSpPr>
          <p:cNvPr id="229" name="Rectangle 228">
            <a:extLst>
              <a:ext uri="{FF2B5EF4-FFF2-40B4-BE49-F238E27FC236}">
                <a16:creationId xmlns:a16="http://schemas.microsoft.com/office/drawing/2014/main" id="{C3FDAD85-1AE4-2149-9F29-C5ECBD2AE83F}"/>
              </a:ext>
            </a:extLst>
          </p:cNvPr>
          <p:cNvSpPr/>
          <p:nvPr/>
        </p:nvSpPr>
        <p:spPr bwMode="auto">
          <a:xfrm>
            <a:off x="5679978" y="1047502"/>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Collaboration</a:t>
            </a:r>
          </a:p>
        </p:txBody>
      </p:sp>
      <p:sp>
        <p:nvSpPr>
          <p:cNvPr id="230" name="Rectangle 229">
            <a:extLst>
              <a:ext uri="{FF2B5EF4-FFF2-40B4-BE49-F238E27FC236}">
                <a16:creationId xmlns:a16="http://schemas.microsoft.com/office/drawing/2014/main" id="{9CC01984-094B-5C49-855D-EC396E6B0C2A}"/>
              </a:ext>
            </a:extLst>
          </p:cNvPr>
          <p:cNvSpPr/>
          <p:nvPr/>
        </p:nvSpPr>
        <p:spPr bwMode="auto">
          <a:xfrm>
            <a:off x="1211967" y="1036454"/>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Governance</a:t>
            </a:r>
          </a:p>
        </p:txBody>
      </p:sp>
      <p:sp>
        <p:nvSpPr>
          <p:cNvPr id="231" name="Rectangle 230">
            <a:extLst>
              <a:ext uri="{FF2B5EF4-FFF2-40B4-BE49-F238E27FC236}">
                <a16:creationId xmlns:a16="http://schemas.microsoft.com/office/drawing/2014/main" id="{2475BB29-476B-1D41-989D-666B69F57BAA}"/>
              </a:ext>
            </a:extLst>
          </p:cNvPr>
          <p:cNvSpPr/>
          <p:nvPr/>
        </p:nvSpPr>
        <p:spPr bwMode="auto">
          <a:xfrm>
            <a:off x="5680001" y="2590419"/>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232" name="Rectangle 231">
            <a:extLst>
              <a:ext uri="{FF2B5EF4-FFF2-40B4-BE49-F238E27FC236}">
                <a16:creationId xmlns:a16="http://schemas.microsoft.com/office/drawing/2014/main" id="{5F615264-679E-6348-B3A9-D0334D2048B7}"/>
              </a:ext>
            </a:extLst>
          </p:cNvPr>
          <p:cNvSpPr/>
          <p:nvPr/>
        </p:nvSpPr>
        <p:spPr bwMode="auto">
          <a:xfrm>
            <a:off x="5669840" y="3425952"/>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Discovery</a:t>
            </a:r>
          </a:p>
        </p:txBody>
      </p:sp>
      <p:sp>
        <p:nvSpPr>
          <p:cNvPr id="233" name="Rectangle 232">
            <a:extLst>
              <a:ext uri="{FF2B5EF4-FFF2-40B4-BE49-F238E27FC236}">
                <a16:creationId xmlns:a16="http://schemas.microsoft.com/office/drawing/2014/main" id="{EBFE9375-72DA-8C4F-983A-975A65582D51}"/>
              </a:ext>
            </a:extLst>
          </p:cNvPr>
          <p:cNvSpPr/>
          <p:nvPr/>
        </p:nvSpPr>
        <p:spPr bwMode="auto">
          <a:xfrm>
            <a:off x="1211967" y="3395473"/>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Lineage</a:t>
            </a:r>
          </a:p>
        </p:txBody>
      </p:sp>
      <p:sp>
        <p:nvSpPr>
          <p:cNvPr id="234" name="TextBox 233">
            <a:extLst>
              <a:ext uri="{FF2B5EF4-FFF2-40B4-BE49-F238E27FC236}">
                <a16:creationId xmlns:a16="http://schemas.microsoft.com/office/drawing/2014/main" id="{563DAE83-C4F4-564B-85A3-4D02D2B19195}"/>
              </a:ext>
            </a:extLst>
          </p:cNvPr>
          <p:cNvSpPr txBox="1"/>
          <p:nvPr/>
        </p:nvSpPr>
        <p:spPr bwMode="auto">
          <a:xfrm>
            <a:off x="4303808" y="3517420"/>
            <a:ext cx="1031853"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GB" kern="1200" dirty="0">
                <a:solidFill>
                  <a:prstClr val="white"/>
                </a:solidFill>
                <a:latin typeface="Calibri" pitchFamily="-1" charset="0"/>
                <a:ea typeface="ＭＳ Ｐゴシック" charset="0"/>
              </a:rPr>
              <a:t>Data Assets</a:t>
            </a:r>
          </a:p>
        </p:txBody>
      </p:sp>
      <p:sp>
        <p:nvSpPr>
          <p:cNvPr id="235" name="Rectangle 234">
            <a:extLst>
              <a:ext uri="{FF2B5EF4-FFF2-40B4-BE49-F238E27FC236}">
                <a16:creationId xmlns:a16="http://schemas.microsoft.com/office/drawing/2014/main" id="{997793A4-EEB3-3047-A306-2D83691DF676}"/>
              </a:ext>
            </a:extLst>
          </p:cNvPr>
          <p:cNvSpPr/>
          <p:nvPr/>
        </p:nvSpPr>
        <p:spPr bwMode="auto">
          <a:xfrm>
            <a:off x="1202903" y="3964341"/>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and Infrastructure</a:t>
            </a:r>
          </a:p>
        </p:txBody>
      </p:sp>
      <p:sp>
        <p:nvSpPr>
          <p:cNvPr id="4" name="Slide Number Placeholder 3">
            <a:extLst>
              <a:ext uri="{FF2B5EF4-FFF2-40B4-BE49-F238E27FC236}">
                <a16:creationId xmlns:a16="http://schemas.microsoft.com/office/drawing/2014/main" id="{B4DE9927-095D-D147-AD3C-7E7BBCE8D3A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71</a:t>
            </a:fld>
            <a:endParaRPr lang="en-US" sz="1000"/>
          </a:p>
        </p:txBody>
      </p:sp>
    </p:spTree>
    <p:extLst>
      <p:ext uri="{BB962C8B-B14F-4D97-AF65-F5344CB8AC3E}">
        <p14:creationId xmlns:p14="http://schemas.microsoft.com/office/powerpoint/2010/main" val="2314499306"/>
      </p:ext>
    </p:extLst>
  </p:cSld>
  <p:clrMapOvr>
    <a:masterClrMapping/>
  </p:clrMapOvr>
  <p:transition spd="med" advClick="0" advTm="10000">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72</a:t>
            </a:fld>
            <a:endParaRPr lang="en-US" sz="1000"/>
          </a:p>
        </p:txBody>
      </p:sp>
    </p:spTree>
    <p:extLst>
      <p:ext uri="{BB962C8B-B14F-4D97-AF65-F5344CB8AC3E}">
        <p14:creationId xmlns:p14="http://schemas.microsoft.com/office/powerpoint/2010/main" val="2288352866"/>
      </p:ext>
    </p:extLst>
  </p:cSld>
  <p:clrMapOvr>
    <a:masterClrMapping/>
  </p:clrMapOvr>
  <p:transition spd="med" advClick="0" advTm="10000">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Using Design Thinking</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73</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Introducing Coco Pharmaceuticals</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1028458555"/>
      </p:ext>
    </p:extLst>
  </p:cSld>
  <p:clrMapOvr>
    <a:masterClrMapping/>
  </p:clrMapOvr>
  <p:transition spd="med" advClick="0" advTm="10000">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3" name="Straight Connector 242">
            <a:extLst>
              <a:ext uri="{FF2B5EF4-FFF2-40B4-BE49-F238E27FC236}">
                <a16:creationId xmlns:a16="http://schemas.microsoft.com/office/drawing/2014/main" id="{B578B00B-C43E-C648-9FC6-FB71B5DAB800}"/>
              </a:ext>
            </a:extLst>
          </p:cNvPr>
          <p:cNvCxnSpPr>
            <a:cxnSpLocks/>
            <a:stCxn id="241"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36" name="Group 235">
            <a:extLst>
              <a:ext uri="{FF2B5EF4-FFF2-40B4-BE49-F238E27FC236}">
                <a16:creationId xmlns:a16="http://schemas.microsoft.com/office/drawing/2014/main" id="{7E79FDA1-9BC3-4740-A22D-CEE2AD3DDA0F}"/>
              </a:ext>
            </a:extLst>
          </p:cNvPr>
          <p:cNvGrpSpPr/>
          <p:nvPr/>
        </p:nvGrpSpPr>
        <p:grpSpPr>
          <a:xfrm>
            <a:off x="1222895" y="3374339"/>
            <a:ext cx="1160032" cy="929955"/>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p:cNvCxnSpPr>
          <p:nvPr/>
        </p:nvCxnSpPr>
        <p:spPr bwMode="auto">
          <a:xfrm flipH="1" flipV="1">
            <a:off x="1802079" y="2313151"/>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4750391" y="3366902"/>
            <a:ext cx="1160032" cy="929955"/>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2008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2039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4987863" y="12212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7" name="Rectangle 196"/>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3" name="Straight Connector 202"/>
          <p:cNvCxnSpPr>
            <a:stCxn id="120" idx="2"/>
            <a:endCxn id="198"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Design philosophy</a:t>
            </a:r>
          </a:p>
        </p:txBody>
      </p:sp>
      <p:sp>
        <p:nvSpPr>
          <p:cNvPr id="171" name="Rounded Rectangle 20">
            <a:extLst>
              <a:ext uri="{FF2B5EF4-FFF2-40B4-BE49-F238E27FC236}">
                <a16:creationId xmlns:a16="http://schemas.microsoft.com/office/drawing/2014/main" id="{938CEE30-E141-C84D-87A7-C7A3F1E4456A}"/>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2994200" y="3379891"/>
            <a:ext cx="1160032" cy="929955"/>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74</a:t>
            </a:fld>
            <a:endParaRPr lang="en-US" sz="1000"/>
          </a:p>
        </p:txBody>
      </p:sp>
      <p:sp>
        <p:nvSpPr>
          <p:cNvPr id="2" name="Left-Right Arrow 1">
            <a:extLst>
              <a:ext uri="{FF2B5EF4-FFF2-40B4-BE49-F238E27FC236}">
                <a16:creationId xmlns:a16="http://schemas.microsoft.com/office/drawing/2014/main" id="{97563B0C-F320-6349-A32F-837810A51C1D}"/>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 name="Down Arrow 2">
            <a:extLst>
              <a:ext uri="{FF2B5EF4-FFF2-40B4-BE49-F238E27FC236}">
                <a16:creationId xmlns:a16="http://schemas.microsoft.com/office/drawing/2014/main" id="{5F448106-A330-0D4E-9C43-A25D05B93D24}"/>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94404D41-0A34-CB42-8561-867805A682EC}"/>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86" name="TextBox 185">
            <a:extLst>
              <a:ext uri="{FF2B5EF4-FFF2-40B4-BE49-F238E27FC236}">
                <a16:creationId xmlns:a16="http://schemas.microsoft.com/office/drawing/2014/main" id="{41F0B9C8-0919-304E-BA06-88A1F0E72975}"/>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Tree>
    <p:extLst>
      <p:ext uri="{BB962C8B-B14F-4D97-AF65-F5344CB8AC3E}">
        <p14:creationId xmlns:p14="http://schemas.microsoft.com/office/powerpoint/2010/main" val="3172332507"/>
      </p:ext>
    </p:extLst>
  </p:cSld>
  <p:clrMapOvr>
    <a:masterClrMapping/>
  </p:clrMapOvr>
  <p:transition spd="med" advClick="0" advTm="10000">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Coco Pharmaceuticals persona</a:t>
            </a:r>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
        <p:nvSpPr>
          <p:cNvPr id="13" name="Slide Number Placeholder 2">
            <a:extLst>
              <a:ext uri="{FF2B5EF4-FFF2-40B4-BE49-F238E27FC236}">
                <a16:creationId xmlns:a16="http://schemas.microsoft.com/office/drawing/2014/main" id="{A5C27AF8-2275-634E-A0CC-89C7F6D9815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75</a:t>
            </a:fld>
            <a:endParaRPr lang="en-US" sz="1000"/>
          </a:p>
        </p:txBody>
      </p:sp>
    </p:spTree>
    <p:extLst>
      <p:ext uri="{BB962C8B-B14F-4D97-AF65-F5344CB8AC3E}">
        <p14:creationId xmlns:p14="http://schemas.microsoft.com/office/powerpoint/2010/main" val="3596991720"/>
      </p:ext>
    </p:extLst>
  </p:cSld>
  <p:clrMapOvr>
    <a:masterClrMapping/>
  </p:clrMapOvr>
  <p:transition spd="med" advClick="0" advTm="10000">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013-75CB-F14B-A527-B5FF93A4710D}"/>
              </a:ext>
            </a:extLst>
          </p:cNvPr>
          <p:cNvSpPr>
            <a:spLocks noGrp="1"/>
          </p:cNvSpPr>
          <p:nvPr>
            <p:ph type="title"/>
          </p:nvPr>
        </p:nvSpPr>
        <p:spPr/>
        <p:txBody>
          <a:bodyPr>
            <a:normAutofit/>
          </a:bodyPr>
          <a:lstStyle/>
          <a:p>
            <a:r>
              <a:rPr lang="en-US" dirty="0"/>
              <a:t>Using design thinking</a:t>
            </a:r>
          </a:p>
        </p:txBody>
      </p:sp>
      <p:sp>
        <p:nvSpPr>
          <p:cNvPr id="4" name="Text Placeholder 3">
            <a:extLst>
              <a:ext uri="{FF2B5EF4-FFF2-40B4-BE49-F238E27FC236}">
                <a16:creationId xmlns:a16="http://schemas.microsoft.com/office/drawing/2014/main" id="{7CF7D13F-984D-9F46-9CA6-0E16D730A1C4}"/>
              </a:ext>
            </a:extLst>
          </p:cNvPr>
          <p:cNvSpPr>
            <a:spLocks noGrp="1"/>
          </p:cNvSpPr>
          <p:nvPr>
            <p:ph idx="1"/>
          </p:nvPr>
        </p:nvSpPr>
        <p:spPr/>
        <p:txBody>
          <a:bodyPr/>
          <a:lstStyle/>
          <a:p>
            <a:r>
              <a:rPr lang="en-US" sz="2000" dirty="0"/>
              <a:t>Open Metadata Types</a:t>
            </a:r>
          </a:p>
          <a:p>
            <a:r>
              <a:rPr lang="en-US" sz="2000" dirty="0"/>
              <a:t>Access Service Identification</a:t>
            </a:r>
          </a:p>
          <a:p>
            <a:r>
              <a:rPr lang="en-US" sz="2000" dirty="0"/>
              <a:t>Samples and API design</a:t>
            </a:r>
          </a:p>
          <a:p>
            <a:r>
              <a:rPr lang="en-US" sz="2000" dirty="0"/>
              <a:t>Best Practices</a:t>
            </a:r>
          </a:p>
          <a:p>
            <a:endParaRPr lang="en-US" sz="2000" dirty="0"/>
          </a:p>
        </p:txBody>
      </p:sp>
      <p:sp>
        <p:nvSpPr>
          <p:cNvPr id="3" name="Slide Number Placeholder 2">
            <a:extLst>
              <a:ext uri="{FF2B5EF4-FFF2-40B4-BE49-F238E27FC236}">
                <a16:creationId xmlns:a16="http://schemas.microsoft.com/office/drawing/2014/main" id="{4F2F9B35-9031-B941-8270-F1BD0F8564F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76</a:t>
            </a:fld>
            <a:endParaRPr lang="en-US" sz="1000" b="0" i="0" u="none" strike="noStrike" cap="none" dirty="0">
              <a:solidFill>
                <a:srgbClr val="434343"/>
              </a:solidFill>
              <a:latin typeface="Arial"/>
              <a:ea typeface="Arial"/>
              <a:cs typeface="Arial"/>
              <a:sym typeface="Arial"/>
            </a:endParaRPr>
          </a:p>
        </p:txBody>
      </p:sp>
      <p:pic>
        <p:nvPicPr>
          <p:cNvPr id="6" name="Picture 5">
            <a:extLst>
              <a:ext uri="{FF2B5EF4-FFF2-40B4-BE49-F238E27FC236}">
                <a16:creationId xmlns:a16="http://schemas.microsoft.com/office/drawing/2014/main" id="{675E750C-9D0D-234F-ACF3-F8200A89FFE1}"/>
              </a:ext>
            </a:extLst>
          </p:cNvPr>
          <p:cNvPicPr>
            <a:picLocks noChangeAspect="1"/>
          </p:cNvPicPr>
          <p:nvPr/>
        </p:nvPicPr>
        <p:blipFill>
          <a:blip r:embed="rId2"/>
          <a:stretch>
            <a:fillRect/>
          </a:stretch>
        </p:blipFill>
        <p:spPr>
          <a:xfrm>
            <a:off x="5336398" y="0"/>
            <a:ext cx="3807602" cy="5143500"/>
          </a:xfrm>
          <a:prstGeom prst="rect">
            <a:avLst/>
          </a:prstGeom>
        </p:spPr>
      </p:pic>
    </p:spTree>
    <p:extLst>
      <p:ext uri="{BB962C8B-B14F-4D97-AF65-F5344CB8AC3E}">
        <p14:creationId xmlns:p14="http://schemas.microsoft.com/office/powerpoint/2010/main" val="193513000"/>
      </p:ext>
    </p:extLst>
  </p:cSld>
  <p:clrMapOvr>
    <a:masterClrMapping/>
  </p:clrMapOvr>
  <p:transition spd="med" advClick="0" advTm="10000">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467118" y="1413262"/>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Jules Keeper</a:t>
            </a:r>
          </a:p>
          <a:p>
            <a:r>
              <a:rPr lang="en-GB" sz="1400" b="1" dirty="0">
                <a:latin typeface="Calibri" pitchFamily="-1" charset="0"/>
              </a:rPr>
              <a:t>Chief Data Officer</a:t>
            </a: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Find data</a:t>
            </a:r>
          </a:p>
          <a:p>
            <a:r>
              <a:rPr lang="en-GB" sz="1400" dirty="0">
                <a:latin typeface="Calibri" pitchFamily="-1" charset="0"/>
              </a:rPr>
              <a:t>Understand data</a:t>
            </a:r>
          </a:p>
          <a:p>
            <a:r>
              <a:rPr lang="en-GB" sz="1400" dirty="0">
                <a:latin typeface="Calibri" pitchFamily="-1" charset="0"/>
              </a:rPr>
              <a:t>Manage analytics models</a:t>
            </a: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Build data strategy</a:t>
            </a:r>
          </a:p>
          <a:p>
            <a:pPr algn="r"/>
            <a:r>
              <a:rPr lang="en-GB" sz="1400" dirty="0">
                <a:latin typeface="Calibri" pitchFamily="-1" charset="0"/>
              </a:rPr>
              <a:t>Define governance program</a:t>
            </a:r>
          </a:p>
          <a:p>
            <a:pPr algn="r"/>
            <a:r>
              <a:rPr lang="en-GB" sz="1400" dirty="0">
                <a:latin typeface="Calibri" pitchFamily="-1" charset="0"/>
              </a:rPr>
              <a:t>Monitor progress</a:t>
            </a:r>
          </a:p>
        </p:txBody>
      </p:sp>
      <p:sp>
        <p:nvSpPr>
          <p:cNvPr id="9" name="Slide Number Placeholder 2">
            <a:extLst>
              <a:ext uri="{FF2B5EF4-FFF2-40B4-BE49-F238E27FC236}">
                <a16:creationId xmlns:a16="http://schemas.microsoft.com/office/drawing/2014/main" id="{13704160-4B37-6243-A0CC-83E0DE318AD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77</a:t>
            </a:fld>
            <a:endParaRPr lang="en-US" sz="1000"/>
          </a:p>
        </p:txBody>
      </p:sp>
    </p:spTree>
    <p:extLst>
      <p:ext uri="{BB962C8B-B14F-4D97-AF65-F5344CB8AC3E}">
        <p14:creationId xmlns:p14="http://schemas.microsoft.com/office/powerpoint/2010/main" val="2893095539"/>
      </p:ext>
    </p:extLst>
  </p:cSld>
  <p:clrMapOvr>
    <a:masterClrMapping/>
  </p:clrMapOvr>
  <p:transition spd="med" advClick="0" advTm="10000">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a:latin typeface="Calibri" pitchFamily="-1" charset="0"/>
              </a:rPr>
              <a:t>Tanya Tidie</a:t>
            </a:r>
          </a:p>
          <a:p>
            <a:pPr algn="r"/>
            <a:r>
              <a:rPr lang="en-GB" sz="1400" b="1" dirty="0">
                <a:latin typeface="Calibri" pitchFamily="-1" charset="0"/>
              </a:rPr>
              <a:t>Clinical Trials Administrator</a:t>
            </a: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Ivor Padlock</a:t>
            </a:r>
          </a:p>
          <a:p>
            <a:r>
              <a:rPr lang="en-GB" sz="1400" b="1" dirty="0">
                <a:latin typeface="Calibri" pitchFamily="-1" charset="0"/>
              </a:rPr>
              <a:t>Chief Security Officer </a:t>
            </a: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Maintain accurate patient records</a:t>
            </a:r>
          </a:p>
          <a:p>
            <a:r>
              <a:rPr lang="en-GB" sz="1400" dirty="0">
                <a:latin typeface="Calibri" pitchFamily="-1" charset="0"/>
              </a:rPr>
              <a:t>Catalog clinical trials data</a:t>
            </a:r>
          </a:p>
          <a:p>
            <a:r>
              <a:rPr lang="en-GB" sz="1400" dirty="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Understand risks to organization</a:t>
            </a:r>
          </a:p>
          <a:p>
            <a:pPr algn="r"/>
            <a:r>
              <a:rPr lang="en-GB" sz="1400" dirty="0">
                <a:latin typeface="Calibri" pitchFamily="-1" charset="0"/>
              </a:rPr>
              <a:t>Set up protection</a:t>
            </a:r>
          </a:p>
          <a:p>
            <a:pPr algn="r"/>
            <a:r>
              <a:rPr lang="en-GB" sz="1400" dirty="0">
                <a:latin typeface="Calibri" pitchFamily="-1" charset="0"/>
              </a:rPr>
              <a:t>Monitor for suspicious activity</a:t>
            </a: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9" name="Slide Number Placeholder 2">
            <a:extLst>
              <a:ext uri="{FF2B5EF4-FFF2-40B4-BE49-F238E27FC236}">
                <a16:creationId xmlns:a16="http://schemas.microsoft.com/office/drawing/2014/main" id="{CF291FF7-912A-4747-AED1-F0C8CCC357BA}"/>
              </a:ext>
            </a:extLst>
          </p:cNvPr>
          <p:cNvSpPr>
            <a:spLocks noGrp="1"/>
          </p:cNvSpPr>
          <p:nvPr>
            <p:ph type="sldNum" idx="12"/>
          </p:nvPr>
        </p:nvSpPr>
        <p:spPr>
          <a:xfrm>
            <a:off x="8556782" y="4946794"/>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78</a:t>
            </a:fld>
            <a:endParaRPr lang="en-US" sz="1000"/>
          </a:p>
        </p:txBody>
      </p:sp>
    </p:spTree>
    <p:extLst>
      <p:ext uri="{BB962C8B-B14F-4D97-AF65-F5344CB8AC3E}">
        <p14:creationId xmlns:p14="http://schemas.microsoft.com/office/powerpoint/2010/main" val="3053207364"/>
      </p:ext>
    </p:extLst>
  </p:cSld>
  <p:clrMapOvr>
    <a:masterClrMapping/>
  </p:clrMapOvr>
  <p:transition spd="med" advClick="0" advTm="1000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Event-driven governance</a:t>
            </a:r>
          </a:p>
        </p:txBody>
      </p:sp>
      <p:sp>
        <p:nvSpPr>
          <p:cNvPr id="3" name="Cloud 2"/>
          <p:cNvSpPr/>
          <p:nvPr/>
        </p:nvSpPr>
        <p:spPr>
          <a:xfrm>
            <a:off x="4788751" y="1832372"/>
            <a:ext cx="2475914" cy="1366243"/>
          </a:xfrm>
          <a:prstGeom prst="clou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a:t>
            </a:r>
          </a:p>
          <a:p>
            <a:pPr algn="ctr"/>
            <a:r>
              <a:rPr lang="en-GB" sz="1800" dirty="0">
                <a:solidFill>
                  <a:srgbClr val="1F497D"/>
                </a:solidFill>
                <a:latin typeface="Calibri"/>
                <a:cs typeface="Calibri"/>
              </a:rPr>
              <a:t>Metadata</a:t>
            </a:r>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60" y="1861891"/>
            <a:ext cx="894902" cy="10241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 name="Right Arrow 4"/>
          <p:cNvSpPr/>
          <p:nvPr/>
        </p:nvSpPr>
        <p:spPr>
          <a:xfrm>
            <a:off x="3904496" y="2314576"/>
            <a:ext cx="707404" cy="305395"/>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TextBox 5"/>
          <p:cNvSpPr txBox="1"/>
          <p:nvPr/>
        </p:nvSpPr>
        <p:spPr bwMode="auto">
          <a:xfrm>
            <a:off x="3856264" y="1671638"/>
            <a:ext cx="867132"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New</a:t>
            </a:r>
          </a:p>
          <a:p>
            <a:r>
              <a:rPr lang="en-GB" sz="1400" dirty="0">
                <a:latin typeface="Calibri" pitchFamily="-1" charset="0"/>
              </a:rPr>
              <a:t>Database</a:t>
            </a:r>
          </a:p>
        </p:txBody>
      </p:sp>
      <p:sp>
        <p:nvSpPr>
          <p:cNvPr id="7" name="Left-Right Arrow 6"/>
          <p:cNvSpPr/>
          <p:nvPr/>
        </p:nvSpPr>
        <p:spPr>
          <a:xfrm>
            <a:off x="7505826" y="2459237"/>
            <a:ext cx="610940" cy="257175"/>
          </a:xfrm>
          <a:prstGeom prst="lef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Up-Down Arrow 7"/>
          <p:cNvSpPr/>
          <p:nvPr/>
        </p:nvSpPr>
        <p:spPr>
          <a:xfrm>
            <a:off x="6010631" y="1076921"/>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9" name="TextBox 8"/>
          <p:cNvSpPr txBox="1"/>
          <p:nvPr/>
        </p:nvSpPr>
        <p:spPr bwMode="auto">
          <a:xfrm>
            <a:off x="6348256" y="1109067"/>
            <a:ext cx="684803"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Assign</a:t>
            </a:r>
          </a:p>
          <a:p>
            <a:r>
              <a:rPr lang="en-GB" sz="1400" dirty="0">
                <a:latin typeface="Calibri" pitchFamily="-1" charset="0"/>
              </a:rPr>
              <a:t>Owner</a:t>
            </a:r>
          </a:p>
        </p:txBody>
      </p:sp>
      <p:sp>
        <p:nvSpPr>
          <p:cNvPr id="10" name="TextBox 9"/>
          <p:cNvSpPr txBox="1"/>
          <p:nvPr/>
        </p:nvSpPr>
        <p:spPr bwMode="auto">
          <a:xfrm>
            <a:off x="7529607" y="1888332"/>
            <a:ext cx="725291"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Classify</a:t>
            </a:r>
          </a:p>
          <a:p>
            <a:r>
              <a:rPr lang="en-GB" sz="1400" dirty="0">
                <a:latin typeface="Calibri" pitchFamily="-1" charset="0"/>
              </a:rPr>
              <a:t>Data</a:t>
            </a:r>
          </a:p>
        </p:txBody>
      </p:sp>
      <p:sp>
        <p:nvSpPr>
          <p:cNvPr id="11" name="Up-Down Arrow 10"/>
          <p:cNvSpPr/>
          <p:nvPr/>
        </p:nvSpPr>
        <p:spPr>
          <a:xfrm>
            <a:off x="5921871" y="3415309"/>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12" name="TextBox 11"/>
          <p:cNvSpPr txBox="1"/>
          <p:nvPr/>
        </p:nvSpPr>
        <p:spPr bwMode="auto">
          <a:xfrm>
            <a:off x="6259496" y="3447455"/>
            <a:ext cx="527258"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Use</a:t>
            </a:r>
          </a:p>
          <a:p>
            <a:r>
              <a:rPr lang="en-GB" sz="1400" dirty="0">
                <a:latin typeface="Calibri" pitchFamily="-1" charset="0"/>
              </a:rPr>
              <a:t>Data</a:t>
            </a:r>
          </a:p>
        </p:txBody>
      </p:sp>
      <p:pic>
        <p:nvPicPr>
          <p:cNvPr id="13" name="Picture 12" descr="Tanya Tidie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0" y="1928456"/>
            <a:ext cx="817633" cy="1073759"/>
          </a:xfrm>
          <a:prstGeom prst="rect">
            <a:avLst/>
          </a:prstGeom>
        </p:spPr>
      </p:pic>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224" y="4063937"/>
            <a:ext cx="774918" cy="950976"/>
          </a:xfrm>
          <a:prstGeom prst="rect">
            <a:avLst/>
          </a:prstGeom>
        </p:spPr>
      </p:pic>
      <p:pic>
        <p:nvPicPr>
          <p:cNvPr id="15" name="Picture 14" descr="Polly Tasker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411" y="0"/>
            <a:ext cx="987311" cy="1012627"/>
          </a:xfrm>
          <a:prstGeom prst="rect">
            <a:avLst/>
          </a:prstGeom>
        </p:spPr>
      </p:pic>
      <p:sp>
        <p:nvSpPr>
          <p:cNvPr id="16" name="Slide Number Placeholder 2">
            <a:extLst>
              <a:ext uri="{FF2B5EF4-FFF2-40B4-BE49-F238E27FC236}">
                <a16:creationId xmlns:a16="http://schemas.microsoft.com/office/drawing/2014/main" id="{D8AEE255-6A5C-1F47-97C7-E027E73DC22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79</a:t>
            </a:fld>
            <a:endParaRPr lang="en-US" sz="1000"/>
          </a:p>
        </p:txBody>
      </p:sp>
    </p:spTree>
    <p:extLst>
      <p:ext uri="{BB962C8B-B14F-4D97-AF65-F5344CB8AC3E}">
        <p14:creationId xmlns:p14="http://schemas.microsoft.com/office/powerpoint/2010/main" val="2767839085"/>
      </p:ext>
    </p:extLst>
  </p:cSld>
  <p:clrMapOvr>
    <a:masterClrMapping/>
  </p:clrMapOvr>
  <p:transition spd="med" advClick="0"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new manifesto for metadata and governance</a:t>
            </a:r>
          </a:p>
        </p:txBody>
      </p:sp>
      <p:sp>
        <p:nvSpPr>
          <p:cNvPr id="3" name="Content Placeholder 2"/>
          <p:cNvSpPr>
            <a:spLocks noGrp="1"/>
          </p:cNvSpPr>
          <p:nvPr>
            <p:ph idx="1"/>
          </p:nvPr>
        </p:nvSpPr>
        <p:spPr/>
        <p:txBody>
          <a:bodyPr>
            <a:normAutofit fontScale="85000" lnSpcReduction="10000"/>
          </a:bodyPr>
          <a:lstStyle/>
          <a:p>
            <a:pPr lvl="0"/>
            <a:r>
              <a:rPr lang="en-US" b="1" dirty="0"/>
              <a:t>The maintenance of metadata </a:t>
            </a:r>
            <a:r>
              <a:rPr lang="en-US" dirty="0"/>
              <a:t>must be automated to scale to the sheer volumes and variety of data involved in modern business.  Similarly the use of metadata should be used to drive the governance of data and create a business friendly logical interface to the data landscape.</a:t>
            </a:r>
            <a:endParaRPr lang="en-GB" dirty="0"/>
          </a:p>
          <a:p>
            <a:pPr lvl="0"/>
            <a:r>
              <a:rPr lang="en-US" b="1" dirty="0"/>
              <a:t>The availability of metadata management must become ubiquitous </a:t>
            </a:r>
            <a:r>
              <a:rPr lang="en-US" dirty="0"/>
              <a:t>in cloud platforms and large data platforms, such as Apache Hadoop so that the processing engines on these platforms can rely on its availability and build capability around it.</a:t>
            </a:r>
            <a:endParaRPr lang="en-GB" dirty="0"/>
          </a:p>
          <a:p>
            <a:pPr lvl="0"/>
            <a:r>
              <a:rPr lang="en-US" b="1" dirty="0"/>
              <a:t>Metadata access must become open and remotely accessible so that tools from different vendors can work with metadata located on different platforms</a:t>
            </a:r>
            <a:r>
              <a:rPr lang="en-US" dirty="0"/>
              <a:t>.  This implies unique identifiers for metadata elements, some level of standardization in the types and formats for metadata and standard interfaces for manipulating metadata.</a:t>
            </a:r>
            <a:endParaRPr lang="en-GB" dirty="0"/>
          </a:p>
          <a:p>
            <a:pPr lvl="0"/>
            <a:r>
              <a:rPr lang="en-US" b="1" dirty="0"/>
              <a:t>Wherever possible, discovery and maintenance of metadata has to an integral </a:t>
            </a:r>
            <a:r>
              <a:rPr lang="en-US" dirty="0"/>
              <a:t>part of all tools that access, change and move information.</a:t>
            </a:r>
            <a:endParaRPr lang="en-GB" dirty="0"/>
          </a:p>
        </p:txBody>
      </p:sp>
      <p:sp>
        <p:nvSpPr>
          <p:cNvPr id="4" name="Footer Placeholder 3"/>
          <p:cNvSpPr>
            <a:spLocks noGrp="1"/>
          </p:cNvSpPr>
          <p:nvPr>
            <p:ph type="ftr" sz="quarter" idx="3"/>
          </p:nvPr>
        </p:nvSpPr>
        <p:spPr>
          <a:xfrm>
            <a:off x="2517360" y="6232870"/>
            <a:ext cx="6928265" cy="466380"/>
          </a:xfrm>
          <a:prstGeom prst="rect">
            <a:avLst/>
          </a:prstGeom>
        </p:spPr>
        <p:txBody>
          <a:bodyPr lIns="91438" tIns="45719" rIns="91438" bIns="45719"/>
          <a:lstStyle>
            <a:defPPr>
              <a:defRPr lang="en-US"/>
            </a:defPPr>
            <a:lvl1pPr marL="0" algn="l" defTabSz="914377" rtl="0" eaLnBrk="1" latinLnBrk="0" hangingPunct="1">
              <a:defRPr sz="11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defTabSz="914400">
              <a:defRPr/>
            </a:pPr>
            <a:r>
              <a:rPr lang="en-US" kern="0">
                <a:solidFill>
                  <a:sysClr val="windowText" lastClr="000000"/>
                </a:solidFill>
              </a:rPr>
              <a:t>The information contained herein constitutes IBM and AT&amp;T Confidential Information and is subject to the confidentiality provisions of Section 3.13 of the AT&amp;T IBM General Agreement #20071107.073.C</a:t>
            </a:r>
            <a:endParaRPr lang="en-US" kern="0" dirty="0">
              <a:solidFill>
                <a:sysClr val="windowText" lastClr="000000"/>
              </a:solidFill>
            </a:endParaRPr>
          </a:p>
        </p:txBody>
      </p:sp>
    </p:spTree>
    <p:extLst>
      <p:ext uri="{BB962C8B-B14F-4D97-AF65-F5344CB8AC3E}">
        <p14:creationId xmlns:p14="http://schemas.microsoft.com/office/powerpoint/2010/main" val="3625448671"/>
      </p:ext>
    </p:extLst>
  </p:cSld>
  <p:clrMapOvr>
    <a:masterClrMapping/>
  </p:clrMapOvr>
  <p:transition spd="med" advClick="0" advTm="10000">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ym typeface="Wingdings"/>
              </a:rPr>
              <a:t>Current Open Metadata Access Services (OMASs)</a:t>
            </a:r>
            <a:endParaRPr lang="en-US" dirty="0"/>
          </a:p>
        </p:txBody>
      </p:sp>
      <p:sp>
        <p:nvSpPr>
          <p:cNvPr id="3" name="Slide Number Placeholder 2">
            <a:extLst>
              <a:ext uri="{FF2B5EF4-FFF2-40B4-BE49-F238E27FC236}">
                <a16:creationId xmlns:a16="http://schemas.microsoft.com/office/drawing/2014/main" id="{A674C1B6-7BC1-5D49-8AD3-978298BB37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80</a:t>
            </a:fld>
            <a:endParaRPr lang="en-US" sz="1000"/>
          </a:p>
        </p:txBody>
      </p:sp>
      <p:sp>
        <p:nvSpPr>
          <p:cNvPr id="116" name="Rectangle 115">
            <a:extLst>
              <a:ext uri="{FF2B5EF4-FFF2-40B4-BE49-F238E27FC236}">
                <a16:creationId xmlns:a16="http://schemas.microsoft.com/office/drawing/2014/main" id="{476F9BE3-862A-AA46-AB57-DE03ACDD600E}"/>
              </a:ext>
            </a:extLst>
          </p:cNvPr>
          <p:cNvSpPr/>
          <p:nvPr/>
        </p:nvSpPr>
        <p:spPr>
          <a:xfrm>
            <a:off x="6730535" y="1556585"/>
            <a:ext cx="1664747"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Project Management</a:t>
            </a:r>
          </a:p>
        </p:txBody>
      </p:sp>
      <p:sp>
        <p:nvSpPr>
          <p:cNvPr id="117" name="Rectangle 116">
            <a:extLst>
              <a:ext uri="{FF2B5EF4-FFF2-40B4-BE49-F238E27FC236}">
                <a16:creationId xmlns:a16="http://schemas.microsoft.com/office/drawing/2014/main" id="{1591BE6D-BB96-A84B-B3EE-3CD263D5B3A4}"/>
              </a:ext>
            </a:extLst>
          </p:cNvPr>
          <p:cNvSpPr/>
          <p:nvPr/>
        </p:nvSpPr>
        <p:spPr>
          <a:xfrm>
            <a:off x="6721299" y="1040895"/>
            <a:ext cx="1673983" cy="487546"/>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Community Profile</a:t>
            </a:r>
          </a:p>
        </p:txBody>
      </p:sp>
      <p:sp>
        <p:nvSpPr>
          <p:cNvPr id="118" name="Rectangle 117">
            <a:hlinkClick r:id="" action="ppaction://noaction"/>
            <a:extLst>
              <a:ext uri="{FF2B5EF4-FFF2-40B4-BE49-F238E27FC236}">
                <a16:creationId xmlns:a16="http://schemas.microsoft.com/office/drawing/2014/main" id="{998CD17E-7F50-9E42-AFB8-23A2B6E99FFF}"/>
              </a:ext>
            </a:extLst>
          </p:cNvPr>
          <p:cNvSpPr/>
          <p:nvPr/>
        </p:nvSpPr>
        <p:spPr>
          <a:xfrm>
            <a:off x="5559228" y="1040895"/>
            <a:ext cx="1139660" cy="469005"/>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Catalog</a:t>
            </a:r>
          </a:p>
        </p:txBody>
      </p:sp>
      <p:sp>
        <p:nvSpPr>
          <p:cNvPr id="119" name="Rectangle 118">
            <a:hlinkClick r:id="" action="ppaction://noaction"/>
            <a:extLst>
              <a:ext uri="{FF2B5EF4-FFF2-40B4-BE49-F238E27FC236}">
                <a16:creationId xmlns:a16="http://schemas.microsoft.com/office/drawing/2014/main" id="{1A013985-563B-8546-A55E-6DED6A4F8F52}"/>
              </a:ext>
            </a:extLst>
          </p:cNvPr>
          <p:cNvSpPr/>
          <p:nvPr/>
        </p:nvSpPr>
        <p:spPr>
          <a:xfrm>
            <a:off x="407025" y="1524606"/>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Stewardship Action</a:t>
            </a:r>
          </a:p>
        </p:txBody>
      </p:sp>
      <p:sp>
        <p:nvSpPr>
          <p:cNvPr id="120" name="Rectangle 119">
            <a:hlinkClick r:id="" action="ppaction://noaction"/>
            <a:extLst>
              <a:ext uri="{FF2B5EF4-FFF2-40B4-BE49-F238E27FC236}">
                <a16:creationId xmlns:a16="http://schemas.microsoft.com/office/drawing/2014/main" id="{A87076A8-EEEE-DF44-9CDD-A745DF472641}"/>
              </a:ext>
            </a:extLst>
          </p:cNvPr>
          <p:cNvSpPr/>
          <p:nvPr/>
        </p:nvSpPr>
        <p:spPr>
          <a:xfrm>
            <a:off x="413728" y="1970670"/>
            <a:ext cx="1681690" cy="41555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Information View</a:t>
            </a:r>
          </a:p>
        </p:txBody>
      </p:sp>
      <p:sp>
        <p:nvSpPr>
          <p:cNvPr id="121" name="Rectangle 120">
            <a:hlinkClick r:id="" action="ppaction://noaction"/>
            <a:extLst>
              <a:ext uri="{FF2B5EF4-FFF2-40B4-BE49-F238E27FC236}">
                <a16:creationId xmlns:a16="http://schemas.microsoft.com/office/drawing/2014/main" id="{940C5F78-8F95-E84C-B841-9625E17B6E4B}"/>
              </a:ext>
            </a:extLst>
          </p:cNvPr>
          <p:cNvSpPr/>
          <p:nvPr/>
        </p:nvSpPr>
        <p:spPr>
          <a:xfrm>
            <a:off x="413728" y="2413442"/>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Program</a:t>
            </a:r>
          </a:p>
        </p:txBody>
      </p:sp>
      <p:sp>
        <p:nvSpPr>
          <p:cNvPr id="122" name="Rectangle 121">
            <a:hlinkClick r:id="rId2" action="ppaction://hlinksldjump"/>
            <a:extLst>
              <a:ext uri="{FF2B5EF4-FFF2-40B4-BE49-F238E27FC236}">
                <a16:creationId xmlns:a16="http://schemas.microsoft.com/office/drawing/2014/main" id="{777C937A-8053-8F4B-B5E5-179283FD3AAA}"/>
              </a:ext>
            </a:extLst>
          </p:cNvPr>
          <p:cNvSpPr/>
          <p:nvPr/>
        </p:nvSpPr>
        <p:spPr>
          <a:xfrm>
            <a:off x="413728" y="3301458"/>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Process</a:t>
            </a:r>
          </a:p>
        </p:txBody>
      </p:sp>
      <p:sp>
        <p:nvSpPr>
          <p:cNvPr id="123" name="Rectangle 122">
            <a:hlinkClick r:id="" action="ppaction://noaction"/>
            <a:extLst>
              <a:ext uri="{FF2B5EF4-FFF2-40B4-BE49-F238E27FC236}">
                <a16:creationId xmlns:a16="http://schemas.microsoft.com/office/drawing/2014/main" id="{7B95AE21-42EB-3341-A010-EBA9D6B2D257}"/>
              </a:ext>
            </a:extLst>
          </p:cNvPr>
          <p:cNvSpPr/>
          <p:nvPr/>
        </p:nvSpPr>
        <p:spPr>
          <a:xfrm>
            <a:off x="4455187" y="1040895"/>
            <a:ext cx="1079581" cy="46837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Subject Area</a:t>
            </a:r>
          </a:p>
        </p:txBody>
      </p:sp>
      <p:sp>
        <p:nvSpPr>
          <p:cNvPr id="124" name="Rectangle 123">
            <a:hlinkClick r:id="" action="ppaction://noaction"/>
            <a:extLst>
              <a:ext uri="{FF2B5EF4-FFF2-40B4-BE49-F238E27FC236}">
                <a16:creationId xmlns:a16="http://schemas.microsoft.com/office/drawing/2014/main" id="{5CDC889E-9CD4-A24F-85F2-698AC502E277}"/>
              </a:ext>
            </a:extLst>
          </p:cNvPr>
          <p:cNvSpPr/>
          <p:nvPr/>
        </p:nvSpPr>
        <p:spPr>
          <a:xfrm>
            <a:off x="5186111" y="4210122"/>
            <a:ext cx="14972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Connected Asset</a:t>
            </a:r>
          </a:p>
        </p:txBody>
      </p:sp>
      <p:sp>
        <p:nvSpPr>
          <p:cNvPr id="125" name="Rectangle 124">
            <a:hlinkClick r:id="" action="ppaction://noaction"/>
            <a:extLst>
              <a:ext uri="{FF2B5EF4-FFF2-40B4-BE49-F238E27FC236}">
                <a16:creationId xmlns:a16="http://schemas.microsoft.com/office/drawing/2014/main" id="{813FB9F0-EE53-4849-9BA8-97BED6DD842A}"/>
              </a:ext>
            </a:extLst>
          </p:cNvPr>
          <p:cNvSpPr/>
          <p:nvPr/>
        </p:nvSpPr>
        <p:spPr>
          <a:xfrm>
            <a:off x="6719991" y="4205220"/>
            <a:ext cx="1686286"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Discovery Engine</a:t>
            </a:r>
          </a:p>
        </p:txBody>
      </p:sp>
      <p:sp>
        <p:nvSpPr>
          <p:cNvPr id="126" name="Rectangle 125">
            <a:hlinkClick r:id="rId3" action="ppaction://hlinksldjump"/>
            <a:extLst>
              <a:ext uri="{FF2B5EF4-FFF2-40B4-BE49-F238E27FC236}">
                <a16:creationId xmlns:a16="http://schemas.microsoft.com/office/drawing/2014/main" id="{477EFF0E-A890-4E48-9704-3DF6A39AFA8D}"/>
              </a:ext>
            </a:extLst>
          </p:cNvPr>
          <p:cNvSpPr/>
          <p:nvPr/>
        </p:nvSpPr>
        <p:spPr>
          <a:xfrm>
            <a:off x="413728" y="4216760"/>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Engine</a:t>
            </a:r>
          </a:p>
        </p:txBody>
      </p:sp>
      <p:sp>
        <p:nvSpPr>
          <p:cNvPr id="127" name="Rectangle 126">
            <a:hlinkClick r:id="" action="ppaction://noaction"/>
            <a:extLst>
              <a:ext uri="{FF2B5EF4-FFF2-40B4-BE49-F238E27FC236}">
                <a16:creationId xmlns:a16="http://schemas.microsoft.com/office/drawing/2014/main" id="{60672DC7-61C5-CE43-AA5B-21276DA82180}"/>
              </a:ext>
            </a:extLst>
          </p:cNvPr>
          <p:cNvSpPr/>
          <p:nvPr/>
        </p:nvSpPr>
        <p:spPr>
          <a:xfrm>
            <a:off x="413728" y="3759109"/>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Protection</a:t>
            </a:r>
          </a:p>
        </p:txBody>
      </p:sp>
      <p:sp>
        <p:nvSpPr>
          <p:cNvPr id="128" name="Rectangle 127">
            <a:extLst>
              <a:ext uri="{FF2B5EF4-FFF2-40B4-BE49-F238E27FC236}">
                <a16:creationId xmlns:a16="http://schemas.microsoft.com/office/drawing/2014/main" id="{26056A3F-1214-2748-9CB8-183B6F7C1FAC}"/>
              </a:ext>
            </a:extLst>
          </p:cNvPr>
          <p:cNvSpPr/>
          <p:nvPr/>
        </p:nvSpPr>
        <p:spPr>
          <a:xfrm>
            <a:off x="6723553" y="2572052"/>
            <a:ext cx="1671729" cy="52278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Software Developer</a:t>
            </a:r>
          </a:p>
        </p:txBody>
      </p:sp>
      <p:sp>
        <p:nvSpPr>
          <p:cNvPr id="129" name="Rectangle 128">
            <a:hlinkClick r:id="rId3" action="ppaction://hlinksldjump"/>
            <a:extLst>
              <a:ext uri="{FF2B5EF4-FFF2-40B4-BE49-F238E27FC236}">
                <a16:creationId xmlns:a16="http://schemas.microsoft.com/office/drawing/2014/main" id="{850DA6F9-4B46-474F-A1BF-678E01FA248F}"/>
              </a:ext>
            </a:extLst>
          </p:cNvPr>
          <p:cNvSpPr/>
          <p:nvPr/>
        </p:nvSpPr>
        <p:spPr>
          <a:xfrm>
            <a:off x="3647098" y="4211559"/>
            <a:ext cx="15241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Platform</a:t>
            </a:r>
          </a:p>
        </p:txBody>
      </p:sp>
      <p:sp>
        <p:nvSpPr>
          <p:cNvPr id="130" name="Rectangle 129">
            <a:hlinkClick r:id="" action="ppaction://noaction"/>
            <a:extLst>
              <a:ext uri="{FF2B5EF4-FFF2-40B4-BE49-F238E27FC236}">
                <a16:creationId xmlns:a16="http://schemas.microsoft.com/office/drawing/2014/main" id="{C12DBEB8-0336-F34A-BB44-94901E0112B6}"/>
              </a:ext>
            </a:extLst>
          </p:cNvPr>
          <p:cNvSpPr/>
          <p:nvPr/>
        </p:nvSpPr>
        <p:spPr>
          <a:xfrm>
            <a:off x="2095418" y="1040895"/>
            <a:ext cx="1167914" cy="47596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Owner</a:t>
            </a:r>
          </a:p>
        </p:txBody>
      </p:sp>
      <p:sp>
        <p:nvSpPr>
          <p:cNvPr id="131" name="Rectangle 130">
            <a:extLst>
              <a:ext uri="{FF2B5EF4-FFF2-40B4-BE49-F238E27FC236}">
                <a16:creationId xmlns:a16="http://schemas.microsoft.com/office/drawing/2014/main" id="{49DFDAEE-06B9-9744-8A37-DD559417190C}"/>
              </a:ext>
            </a:extLst>
          </p:cNvPr>
          <p:cNvSpPr/>
          <p:nvPr/>
        </p:nvSpPr>
        <p:spPr>
          <a:xfrm>
            <a:off x="6725303" y="3125461"/>
            <a:ext cx="1669980" cy="518258"/>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Digital Architecture</a:t>
            </a:r>
          </a:p>
        </p:txBody>
      </p:sp>
      <p:sp>
        <p:nvSpPr>
          <p:cNvPr id="132" name="Rectangle 131">
            <a:extLst>
              <a:ext uri="{FF2B5EF4-FFF2-40B4-BE49-F238E27FC236}">
                <a16:creationId xmlns:a16="http://schemas.microsoft.com/office/drawing/2014/main" id="{5CC66AA6-8485-CF46-9F49-4D2AED14B192}"/>
              </a:ext>
            </a:extLst>
          </p:cNvPr>
          <p:cNvSpPr/>
          <p:nvPr/>
        </p:nvSpPr>
        <p:spPr>
          <a:xfrm>
            <a:off x="6729743" y="2041111"/>
            <a:ext cx="1665539" cy="51405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Science</a:t>
            </a:r>
          </a:p>
        </p:txBody>
      </p:sp>
      <p:sp>
        <p:nvSpPr>
          <p:cNvPr id="133" name="Rectangle 132">
            <a:extLst>
              <a:ext uri="{FF2B5EF4-FFF2-40B4-BE49-F238E27FC236}">
                <a16:creationId xmlns:a16="http://schemas.microsoft.com/office/drawing/2014/main" id="{25B852F6-063A-E14B-9B59-A1F0841A4D22}"/>
              </a:ext>
            </a:extLst>
          </p:cNvPr>
          <p:cNvSpPr/>
          <p:nvPr/>
        </p:nvSpPr>
        <p:spPr>
          <a:xfrm>
            <a:off x="6720296" y="3681307"/>
            <a:ext cx="1674986" cy="47625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DevOps</a:t>
            </a:r>
          </a:p>
        </p:txBody>
      </p:sp>
      <p:sp>
        <p:nvSpPr>
          <p:cNvPr id="134" name="Rectangle 133">
            <a:hlinkClick r:id="" action="ppaction://noaction"/>
            <a:extLst>
              <a:ext uri="{FF2B5EF4-FFF2-40B4-BE49-F238E27FC236}">
                <a16:creationId xmlns:a16="http://schemas.microsoft.com/office/drawing/2014/main" id="{59975D84-7CC1-7B44-8FE7-280CAFC20557}"/>
              </a:ext>
            </a:extLst>
          </p:cNvPr>
          <p:cNvSpPr/>
          <p:nvPr/>
        </p:nvSpPr>
        <p:spPr>
          <a:xfrm>
            <a:off x="407024" y="1040895"/>
            <a:ext cx="1663933"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Consumer</a:t>
            </a:r>
          </a:p>
        </p:txBody>
      </p:sp>
      <p:sp>
        <p:nvSpPr>
          <p:cNvPr id="135" name="Rectangle 134">
            <a:hlinkClick r:id="rId3" action="ppaction://hlinksldjump"/>
            <a:extLst>
              <a:ext uri="{FF2B5EF4-FFF2-40B4-BE49-F238E27FC236}">
                <a16:creationId xmlns:a16="http://schemas.microsoft.com/office/drawing/2014/main" id="{13C02E57-32FC-B446-BDB4-B6720DD1849E}"/>
              </a:ext>
            </a:extLst>
          </p:cNvPr>
          <p:cNvSpPr/>
          <p:nvPr/>
        </p:nvSpPr>
        <p:spPr>
          <a:xfrm>
            <a:off x="2096053" y="4221257"/>
            <a:ext cx="1531674"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Infrastructure</a:t>
            </a:r>
          </a:p>
        </p:txBody>
      </p:sp>
      <p:pic>
        <p:nvPicPr>
          <p:cNvPr id="136" name="Picture 135" descr="Atlas Metadata Areas.png">
            <a:extLst>
              <a:ext uri="{FF2B5EF4-FFF2-40B4-BE49-F238E27FC236}">
                <a16:creationId xmlns:a16="http://schemas.microsoft.com/office/drawing/2014/main" id="{369710D6-5C58-1643-B4CB-DDEDC1BFA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428" y="1559631"/>
            <a:ext cx="4644572" cy="2639091"/>
          </a:xfrm>
          <a:prstGeom prst="rect">
            <a:avLst/>
          </a:prstGeom>
        </p:spPr>
      </p:pic>
      <p:sp>
        <p:nvSpPr>
          <p:cNvPr id="137" name="Rectangle 136">
            <a:hlinkClick r:id="" action="ppaction://noaction"/>
            <a:extLst>
              <a:ext uri="{FF2B5EF4-FFF2-40B4-BE49-F238E27FC236}">
                <a16:creationId xmlns:a16="http://schemas.microsoft.com/office/drawing/2014/main" id="{5EE82C80-DCA8-8C46-8A7F-83B8210DA4C0}"/>
              </a:ext>
            </a:extLst>
          </p:cNvPr>
          <p:cNvSpPr/>
          <p:nvPr/>
        </p:nvSpPr>
        <p:spPr>
          <a:xfrm>
            <a:off x="407025" y="2879185"/>
            <a:ext cx="1688393" cy="390910"/>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a:ea typeface="ＭＳ Ｐゴシック"/>
                <a:cs typeface="Calibri"/>
              </a:rPr>
              <a:t>Data Privacy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138" name="Rectangle 137">
            <a:hlinkClick r:id="" action="ppaction://noaction"/>
            <a:extLst>
              <a:ext uri="{FF2B5EF4-FFF2-40B4-BE49-F238E27FC236}">
                <a16:creationId xmlns:a16="http://schemas.microsoft.com/office/drawing/2014/main" id="{C8BC3187-E39A-CE42-86C1-9D8615A6E085}"/>
              </a:ext>
            </a:extLst>
          </p:cNvPr>
          <p:cNvSpPr/>
          <p:nvPr/>
        </p:nvSpPr>
        <p:spPr>
          <a:xfrm>
            <a:off x="3291018" y="1040895"/>
            <a:ext cx="1139549" cy="46731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Lineage</a:t>
            </a:r>
          </a:p>
        </p:txBody>
      </p:sp>
    </p:spTree>
    <p:extLst>
      <p:ext uri="{BB962C8B-B14F-4D97-AF65-F5344CB8AC3E}">
        <p14:creationId xmlns:p14="http://schemas.microsoft.com/office/powerpoint/2010/main" val="3546193611"/>
      </p:ext>
    </p:extLst>
  </p:cSld>
  <p:clrMapOvr>
    <a:masterClrMapping/>
  </p:clrMapOvr>
  <p:transition spd="med" advClick="0" advTm="10000">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Open Metadata Access Service (OMAS) instance</a:t>
            </a:r>
            <a:endParaRPr lang="en-GB" dirty="0"/>
          </a:p>
        </p:txBody>
      </p:sp>
      <p:pic>
        <p:nvPicPr>
          <p:cNvPr id="5" name="Content Placeholder 9">
            <a:extLst>
              <a:ext uri="{FF2B5EF4-FFF2-40B4-BE49-F238E27FC236}">
                <a16:creationId xmlns:a16="http://schemas.microsoft.com/office/drawing/2014/main" id="{9DB3FF62-18BD-CF49-B79A-977E29E9A236}"/>
              </a:ext>
            </a:extLst>
          </p:cNvPr>
          <p:cNvPicPr>
            <a:picLocks noChangeAspect="1"/>
          </p:cNvPicPr>
          <p:nvPr/>
        </p:nvPicPr>
        <p:blipFill>
          <a:blip r:embed="rId3"/>
          <a:stretch>
            <a:fillRect/>
          </a:stretch>
        </p:blipFill>
        <p:spPr>
          <a:xfrm>
            <a:off x="1549457" y="863307"/>
            <a:ext cx="6058351" cy="4038900"/>
          </a:xfrm>
          <a:prstGeom prst="rect">
            <a:avLst/>
          </a:prstGeom>
          <a:noFill/>
          <a:ln>
            <a:noFill/>
          </a:ln>
        </p:spPr>
      </p:pic>
      <p:sp>
        <p:nvSpPr>
          <p:cNvPr id="4" name="Slide Number Placeholder 3">
            <a:extLst>
              <a:ext uri="{FF2B5EF4-FFF2-40B4-BE49-F238E27FC236}">
                <a16:creationId xmlns:a16="http://schemas.microsoft.com/office/drawing/2014/main" id="{308FCB72-793B-634A-BFFF-7B731A1F2BC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81</a:t>
            </a:fld>
            <a:endParaRPr lang="en-US" sz="1000"/>
          </a:p>
        </p:txBody>
      </p:sp>
    </p:spTree>
    <p:extLst>
      <p:ext uri="{BB962C8B-B14F-4D97-AF65-F5344CB8AC3E}">
        <p14:creationId xmlns:p14="http://schemas.microsoft.com/office/powerpoint/2010/main" val="264514986"/>
      </p:ext>
    </p:extLst>
  </p:cSld>
  <p:clrMapOvr>
    <a:masterClrMapping/>
  </p:clrMapOvr>
  <p:transition spd="med" advClick="0" advTm="10000">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Virtual Data Connector</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82</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Using metadata to control access to data</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950070124"/>
      </p:ext>
    </p:extLst>
  </p:cSld>
  <p:clrMapOvr>
    <a:masterClrMapping/>
  </p:clrMapOvr>
  <p:transition spd="med" advClick="0" advTm="10000">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6" y="1866900"/>
            <a:ext cx="1621368"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2483353" y="1860550"/>
            <a:ext cx="1570655"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6480042"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6473692"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1007"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317559" y="1089327"/>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2502602" y="1090201"/>
            <a:ext cx="1570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Hadoop Metadata</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6326055"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683393" y="3902075"/>
            <a:ext cx="5070869" cy="64633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ea typeface="+mn-ea"/>
                <a:cs typeface="Calibri"/>
              </a:rPr>
              <a:t>Egeria Cohort</a:t>
            </a:r>
          </a:p>
          <a:p>
            <a:pPr algn="ctr">
              <a:defRPr/>
            </a:pPr>
            <a:r>
              <a:rPr lang="en-GB" sz="1800" dirty="0">
                <a:solidFill>
                  <a:schemeClr val="accent6">
                    <a:lumMod val="50000"/>
                  </a:schemeClr>
                </a:solidFill>
                <a:latin typeface="Calibri"/>
                <a:ea typeface="+mn-ea"/>
                <a:cs typeface="Calibri"/>
              </a:rPr>
              <a:t>(Open metadata exchange and federated queries)</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358000"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3201211" y="356820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887905" y="2109788"/>
            <a:ext cx="431800" cy="203200"/>
          </a:xfrm>
          <a:prstGeom prst="leftRightArrow">
            <a:avLst>
              <a:gd name="adj1" fmla="val 50000"/>
              <a:gd name="adj2" fmla="val 50351"/>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886317" y="3168650"/>
            <a:ext cx="430213" cy="204788"/>
          </a:xfrm>
          <a:prstGeom prst="leftRightArrow">
            <a:avLst>
              <a:gd name="adj1" fmla="val 50000"/>
              <a:gd name="adj2" fmla="val 49777"/>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7430955"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916819" y="1062037"/>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Access</a:t>
            </a:r>
          </a:p>
          <a:p>
            <a:pPr eaLnBrk="1" hangingPunct="1"/>
            <a:r>
              <a:rPr lang="en-GB" altLang="en-US" sz="1800" b="1" dirty="0">
                <a:latin typeface="Calibri" panose="020F0502020204030204" pitchFamily="34" charset="0"/>
              </a:rPr>
              <a:t>Data</a:t>
            </a:r>
          </a:p>
        </p:txBody>
      </p:sp>
      <p:sp>
        <p:nvSpPr>
          <p:cNvPr id="25" name="Rounded Rectangle 24">
            <a:extLst>
              <a:ext uri="{FF2B5EF4-FFF2-40B4-BE49-F238E27FC236}">
                <a16:creationId xmlns:a16="http://schemas.microsoft.com/office/drawing/2014/main" id="{4C21239D-326E-6C45-9F15-95EEC015053F}"/>
              </a:ext>
            </a:extLst>
          </p:cNvPr>
          <p:cNvSpPr>
            <a:spLocks noChangeArrowheads="1"/>
          </p:cNvSpPr>
          <p:nvPr/>
        </p:nvSpPr>
        <p:spPr bwMode="auto">
          <a:xfrm>
            <a:off x="4313770" y="1854432"/>
            <a:ext cx="1409035" cy="1700213"/>
          </a:xfrm>
          <a:prstGeom prst="roundRect">
            <a:avLst>
              <a:gd name="adj" fmla="val 16667"/>
            </a:avLst>
          </a:prstGeom>
          <a:solidFill>
            <a:srgbClr val="6DCC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cs typeface="Calibri"/>
              </a:rPr>
              <a:t>Egeria</a:t>
            </a:r>
          </a:p>
        </p:txBody>
      </p:sp>
      <p:sp>
        <p:nvSpPr>
          <p:cNvPr id="26" name="Rectangle 25">
            <a:extLst>
              <a:ext uri="{FF2B5EF4-FFF2-40B4-BE49-F238E27FC236}">
                <a16:creationId xmlns:a16="http://schemas.microsoft.com/office/drawing/2014/main" id="{6335D2FD-3FCC-2742-8414-849FA729DC23}"/>
              </a:ext>
            </a:extLst>
          </p:cNvPr>
          <p:cNvSpPr>
            <a:spLocks noChangeArrowheads="1"/>
          </p:cNvSpPr>
          <p:nvPr/>
        </p:nvSpPr>
        <p:spPr bwMode="auto">
          <a:xfrm>
            <a:off x="4962963" y="356961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7" name="TextBox 26">
            <a:extLst>
              <a:ext uri="{FF2B5EF4-FFF2-40B4-BE49-F238E27FC236}">
                <a16:creationId xmlns:a16="http://schemas.microsoft.com/office/drawing/2014/main" id="{882C03C3-CE14-0A40-AA8C-B08DF61C5DC9}"/>
              </a:ext>
            </a:extLst>
          </p:cNvPr>
          <p:cNvSpPr txBox="1">
            <a:spLocks noChangeArrowheads="1"/>
          </p:cNvSpPr>
          <p:nvPr/>
        </p:nvSpPr>
        <p:spPr bwMode="auto">
          <a:xfrm>
            <a:off x="4113412" y="1078894"/>
            <a:ext cx="1809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Open </a:t>
            </a:r>
          </a:p>
          <a:p>
            <a:pPr algn="ctr" eaLnBrk="1" hangingPunct="1"/>
            <a:r>
              <a:rPr lang="en-GB" altLang="en-US" sz="1800" b="1" dirty="0">
                <a:latin typeface="Calibri" panose="020F0502020204030204" pitchFamily="34" charset="0"/>
              </a:rPr>
              <a:t>Governance APIs</a:t>
            </a:r>
          </a:p>
        </p:txBody>
      </p:sp>
      <p:sp>
        <p:nvSpPr>
          <p:cNvPr id="7" name="TextBox 6">
            <a:extLst>
              <a:ext uri="{FF2B5EF4-FFF2-40B4-BE49-F238E27FC236}">
                <a16:creationId xmlns:a16="http://schemas.microsoft.com/office/drawing/2014/main" id="{C1A6C2C3-0C7B-B84D-B3FF-F6BAB6F86D40}"/>
              </a:ext>
            </a:extLst>
          </p:cNvPr>
          <p:cNvSpPr txBox="1"/>
          <p:nvPr/>
        </p:nvSpPr>
        <p:spPr>
          <a:xfrm>
            <a:off x="5656434" y="1821888"/>
            <a:ext cx="920445" cy="307777"/>
          </a:xfrm>
          <a:prstGeom prst="rect">
            <a:avLst/>
          </a:prstGeom>
          <a:noFill/>
        </p:spPr>
        <p:txBody>
          <a:bodyPr wrap="none" rtlCol="0">
            <a:spAutoFit/>
          </a:bodyPr>
          <a:lstStyle/>
          <a:p>
            <a:r>
              <a:rPr lang="en-US" dirty="0"/>
              <a:t>configure</a:t>
            </a:r>
          </a:p>
        </p:txBody>
      </p:sp>
      <p:sp>
        <p:nvSpPr>
          <p:cNvPr id="28" name="TextBox 27">
            <a:extLst>
              <a:ext uri="{FF2B5EF4-FFF2-40B4-BE49-F238E27FC236}">
                <a16:creationId xmlns:a16="http://schemas.microsoft.com/office/drawing/2014/main" id="{3EE2FB1F-32BD-B14C-AD02-A97CAD6326C3}"/>
              </a:ext>
            </a:extLst>
          </p:cNvPr>
          <p:cNvSpPr txBox="1"/>
          <p:nvPr/>
        </p:nvSpPr>
        <p:spPr>
          <a:xfrm>
            <a:off x="5656433" y="2792593"/>
            <a:ext cx="920445" cy="307777"/>
          </a:xfrm>
          <a:prstGeom prst="rect">
            <a:avLst/>
          </a:prstGeom>
          <a:noFill/>
        </p:spPr>
        <p:txBody>
          <a:bodyPr wrap="none" rtlCol="0">
            <a:spAutoFit/>
          </a:bodyPr>
          <a:lstStyle/>
          <a:p>
            <a:r>
              <a:rPr lang="en-US" dirty="0"/>
              <a:t>configure</a:t>
            </a:r>
          </a:p>
        </p:txBody>
      </p:sp>
      <p:sp>
        <p:nvSpPr>
          <p:cNvPr id="24" name="Slide Number Placeholder 2">
            <a:extLst>
              <a:ext uri="{FF2B5EF4-FFF2-40B4-BE49-F238E27FC236}">
                <a16:creationId xmlns:a16="http://schemas.microsoft.com/office/drawing/2014/main" id="{9D4D3317-3D80-054A-BFAD-FF4EC0E2A9E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83</a:t>
            </a:fld>
            <a:endParaRPr lang="en-US" sz="1000"/>
          </a:p>
        </p:txBody>
      </p:sp>
    </p:spTree>
    <p:extLst>
      <p:ext uri="{BB962C8B-B14F-4D97-AF65-F5344CB8AC3E}">
        <p14:creationId xmlns:p14="http://schemas.microsoft.com/office/powerpoint/2010/main" val="3893024722"/>
      </p:ext>
    </p:extLst>
  </p:cSld>
  <p:clrMapOvr>
    <a:masterClrMapping/>
  </p:clrMapOvr>
  <p:transition spd="med" advClick="0" advTm="10000">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386427EA-C699-5946-B20E-BC27F2C592C1}"/>
              </a:ext>
            </a:extLst>
          </p:cNvPr>
          <p:cNvSpPr>
            <a:spLocks noGrp="1"/>
          </p:cNvSpPr>
          <p:nvPr>
            <p:ph type="title"/>
          </p:nvPr>
        </p:nvSpPr>
        <p:spPr/>
        <p:txBody>
          <a:bodyPr/>
          <a:lstStyle/>
          <a:p>
            <a:r>
              <a:rPr lang="en-GB" altLang="en-US" dirty="0">
                <a:cs typeface="ＭＳ Ｐゴシック" panose="020B0600070205080204" pitchFamily="34" charset="-128"/>
              </a:rPr>
              <a:t>Scared to share (example)</a:t>
            </a:r>
          </a:p>
        </p:txBody>
      </p:sp>
      <p:pic>
        <p:nvPicPr>
          <p:cNvPr id="9218" name="Picture 2" descr="Faith Broker Icon.png">
            <a:extLst>
              <a:ext uri="{FF2B5EF4-FFF2-40B4-BE49-F238E27FC236}">
                <a16:creationId xmlns:a16="http://schemas.microsoft.com/office/drawing/2014/main" id="{10F7C9AC-7C9B-CD44-A101-79F675B345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912813"/>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C702C63-73C1-EB40-B321-8246FF2E4BCA}"/>
              </a:ext>
            </a:extLst>
          </p:cNvPr>
          <p:cNvSpPr txBox="1">
            <a:spLocks noChangeArrowheads="1"/>
          </p:cNvSpPr>
          <p:nvPr/>
        </p:nvSpPr>
        <p:spPr bwMode="auto">
          <a:xfrm>
            <a:off x="825500" y="1036638"/>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a:latin typeface="Calibri" panose="020F0502020204030204" pitchFamily="34" charset="0"/>
              </a:rPr>
              <a:t>Faith Broker</a:t>
            </a:r>
          </a:p>
          <a:p>
            <a:pPr eaLnBrk="1" hangingPunct="1"/>
            <a:r>
              <a:rPr lang="en-GB" altLang="en-US" sz="1400" b="1">
                <a:latin typeface="Calibri" panose="020F0502020204030204" pitchFamily="34" charset="0"/>
              </a:rPr>
              <a:t>Human Resources</a:t>
            </a:r>
          </a:p>
        </p:txBody>
      </p:sp>
      <p:sp>
        <p:nvSpPr>
          <p:cNvPr id="5" name="TextBox 1">
            <a:extLst>
              <a:ext uri="{FF2B5EF4-FFF2-40B4-BE49-F238E27FC236}">
                <a16:creationId xmlns:a16="http://schemas.microsoft.com/office/drawing/2014/main" id="{49C6B0A3-926F-444D-9B7B-30EF058668BB}"/>
              </a:ext>
            </a:extLst>
          </p:cNvPr>
          <p:cNvSpPr txBox="1">
            <a:spLocks noChangeArrowheads="1"/>
          </p:cNvSpPr>
          <p:nvPr/>
        </p:nvSpPr>
        <p:spPr bwMode="auto">
          <a:xfrm>
            <a:off x="95250" y="1955800"/>
            <a:ext cx="8936038" cy="306388"/>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45324  300 27 Code St Harlem NY 1 3</a:t>
            </a:r>
          </a:p>
        </p:txBody>
      </p:sp>
      <p:sp>
        <p:nvSpPr>
          <p:cNvPr id="6" name="TextBox 1">
            <a:extLst>
              <a:ext uri="{FF2B5EF4-FFF2-40B4-BE49-F238E27FC236}">
                <a16:creationId xmlns:a16="http://schemas.microsoft.com/office/drawing/2014/main" id="{7A6AB513-FDC2-4A49-8EDB-C881ED08FA66}"/>
              </a:ext>
            </a:extLst>
          </p:cNvPr>
          <p:cNvSpPr txBox="1">
            <a:spLocks noChangeArrowheads="1"/>
          </p:cNvSpPr>
          <p:nvPr/>
        </p:nvSpPr>
        <p:spPr bwMode="auto">
          <a:xfrm>
            <a:off x="88900" y="2189163"/>
            <a:ext cx="8923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56944  045 27 Code St Harlem NY 1 3</a:t>
            </a:r>
          </a:p>
        </p:txBody>
      </p:sp>
      <p:sp>
        <p:nvSpPr>
          <p:cNvPr id="7" name="TextBox 1">
            <a:extLst>
              <a:ext uri="{FF2B5EF4-FFF2-40B4-BE49-F238E27FC236}">
                <a16:creationId xmlns:a16="http://schemas.microsoft.com/office/drawing/2014/main" id="{42BAB253-7534-A54A-8057-8742FDB6C8D0}"/>
              </a:ext>
            </a:extLst>
          </p:cNvPr>
          <p:cNvSpPr txBox="1">
            <a:spLocks noChangeArrowheads="1"/>
          </p:cNvSpPr>
          <p:nvPr/>
        </p:nvSpPr>
        <p:spPr bwMode="auto">
          <a:xfrm>
            <a:off x="98425" y="2422525"/>
            <a:ext cx="8918575" cy="306388"/>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43800  215 27 Code St Harlem NY 1 3</a:t>
            </a:r>
          </a:p>
        </p:txBody>
      </p:sp>
      <p:sp>
        <p:nvSpPr>
          <p:cNvPr id="9" name="Down Arrow 8">
            <a:extLst>
              <a:ext uri="{FF2B5EF4-FFF2-40B4-BE49-F238E27FC236}">
                <a16:creationId xmlns:a16="http://schemas.microsoft.com/office/drawing/2014/main" id="{B07A2819-4322-6646-A9F5-1FFFEE7B8D5B}"/>
              </a:ext>
            </a:extLst>
          </p:cNvPr>
          <p:cNvSpPr>
            <a:spLocks noChangeArrowheads="1"/>
          </p:cNvSpPr>
          <p:nvPr/>
        </p:nvSpPr>
        <p:spPr bwMode="auto">
          <a:xfrm>
            <a:off x="3683000" y="2798763"/>
            <a:ext cx="1000125" cy="285750"/>
          </a:xfrm>
          <a:prstGeom prst="downArrow">
            <a:avLst>
              <a:gd name="adj1" fmla="val 50000"/>
              <a:gd name="adj2" fmla="val 50000"/>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3" name="TextBox 1">
            <a:extLst>
              <a:ext uri="{FF2B5EF4-FFF2-40B4-BE49-F238E27FC236}">
                <a16:creationId xmlns:a16="http://schemas.microsoft.com/office/drawing/2014/main" id="{F0FB115D-C532-9F47-8DC8-6A6AEC65020E}"/>
              </a:ext>
            </a:extLst>
          </p:cNvPr>
          <p:cNvSpPr txBox="1">
            <a:spLocks noChangeArrowheads="1"/>
          </p:cNvSpPr>
          <p:nvPr/>
        </p:nvSpPr>
        <p:spPr bwMode="auto">
          <a:xfrm>
            <a:off x="73025" y="3224213"/>
            <a:ext cx="8923338" cy="307975"/>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  ### 27 Code St Harlem NY 1 3</a:t>
            </a:r>
          </a:p>
        </p:txBody>
      </p:sp>
      <p:sp>
        <p:nvSpPr>
          <p:cNvPr id="14" name="TextBox 1">
            <a:extLst>
              <a:ext uri="{FF2B5EF4-FFF2-40B4-BE49-F238E27FC236}">
                <a16:creationId xmlns:a16="http://schemas.microsoft.com/office/drawing/2014/main" id="{140D1BC8-1A8C-8C4B-96B1-EA6433DEE99D}"/>
              </a:ext>
            </a:extLst>
          </p:cNvPr>
          <p:cNvSpPr txBox="1">
            <a:spLocks noChangeArrowheads="1"/>
          </p:cNvSpPr>
          <p:nvPr/>
        </p:nvSpPr>
        <p:spPr bwMode="auto">
          <a:xfrm>
            <a:off x="66675" y="3457575"/>
            <a:ext cx="896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  ### 27 Code St Harlem NY 1 3</a:t>
            </a:r>
          </a:p>
        </p:txBody>
      </p:sp>
      <p:sp>
        <p:nvSpPr>
          <p:cNvPr id="15" name="TextBox 1">
            <a:extLst>
              <a:ext uri="{FF2B5EF4-FFF2-40B4-BE49-F238E27FC236}">
                <a16:creationId xmlns:a16="http://schemas.microsoft.com/office/drawing/2014/main" id="{B5388538-60B1-0545-8DDF-BEFA19BAEF79}"/>
              </a:ext>
            </a:extLst>
          </p:cNvPr>
          <p:cNvSpPr txBox="1">
            <a:spLocks noChangeArrowheads="1"/>
          </p:cNvSpPr>
          <p:nvPr/>
        </p:nvSpPr>
        <p:spPr bwMode="auto">
          <a:xfrm>
            <a:off x="76200" y="3690938"/>
            <a:ext cx="8904288" cy="307975"/>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  ### 27 Code St Harlem NY 1 3</a:t>
            </a:r>
          </a:p>
        </p:txBody>
      </p:sp>
      <p:sp>
        <p:nvSpPr>
          <p:cNvPr id="16" name="Rectangle 15">
            <a:extLst>
              <a:ext uri="{FF2B5EF4-FFF2-40B4-BE49-F238E27FC236}">
                <a16:creationId xmlns:a16="http://schemas.microsoft.com/office/drawing/2014/main" id="{06DF0ED4-AE6D-194D-A81A-67BC11B23473}"/>
              </a:ext>
            </a:extLst>
          </p:cNvPr>
          <p:cNvSpPr>
            <a:spLocks noChangeArrowheads="1"/>
          </p:cNvSpPr>
          <p:nvPr/>
        </p:nvSpPr>
        <p:spPr bwMode="auto">
          <a:xfrm>
            <a:off x="6118225" y="3284538"/>
            <a:ext cx="798513" cy="701675"/>
          </a:xfrm>
          <a:prstGeom prst="rect">
            <a:avLst/>
          </a:prstGeom>
          <a:solidFill>
            <a:srgbClr val="800000">
              <a:alpha val="29019"/>
            </a:srgbClr>
          </a:solidFill>
          <a:ln w="9525">
            <a:solidFill>
              <a:srgbClr val="80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pic>
        <p:nvPicPr>
          <p:cNvPr id="17" name="Picture 16" descr="Callie Quartile Icon.png">
            <a:extLst>
              <a:ext uri="{FF2B5EF4-FFF2-40B4-BE49-F238E27FC236}">
                <a16:creationId xmlns:a16="http://schemas.microsoft.com/office/drawing/2014/main" id="{47EEC40E-3287-B543-9C93-E97AE3D180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2688" y="4006850"/>
            <a:ext cx="7858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9B978F10-B74D-3B43-862A-8F488999F319}"/>
              </a:ext>
            </a:extLst>
          </p:cNvPr>
          <p:cNvSpPr txBox="1">
            <a:spLocks noChangeArrowheads="1"/>
          </p:cNvSpPr>
          <p:nvPr/>
        </p:nvSpPr>
        <p:spPr bwMode="auto">
          <a:xfrm>
            <a:off x="2540000" y="4119563"/>
            <a:ext cx="124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dirty="0">
                <a:latin typeface="Calibri" panose="020F0502020204030204" pitchFamily="34" charset="0"/>
              </a:rPr>
              <a:t>Callie Quartile</a:t>
            </a:r>
          </a:p>
          <a:p>
            <a:pPr eaLnBrk="1" hangingPunct="1"/>
            <a:r>
              <a:rPr lang="en-GB" altLang="en-US" sz="1400" b="1" dirty="0">
                <a:latin typeface="Calibri" panose="020F0502020204030204" pitchFamily="34" charset="0"/>
              </a:rPr>
              <a:t>Data Scientist</a:t>
            </a:r>
          </a:p>
        </p:txBody>
      </p:sp>
      <p:grpSp>
        <p:nvGrpSpPr>
          <p:cNvPr id="10" name="Group 9">
            <a:extLst>
              <a:ext uri="{FF2B5EF4-FFF2-40B4-BE49-F238E27FC236}">
                <a16:creationId xmlns:a16="http://schemas.microsoft.com/office/drawing/2014/main" id="{ECBD875D-C388-0346-BC5E-3934FFA2A522}"/>
              </a:ext>
            </a:extLst>
          </p:cNvPr>
          <p:cNvGrpSpPr>
            <a:grpSpLocks/>
          </p:cNvGrpSpPr>
          <p:nvPr/>
        </p:nvGrpSpPr>
        <p:grpSpPr bwMode="auto">
          <a:xfrm>
            <a:off x="6343650" y="349250"/>
            <a:ext cx="2070100" cy="835025"/>
            <a:chOff x="6343650" y="349250"/>
            <a:chExt cx="2070100" cy="835025"/>
          </a:xfrm>
        </p:grpSpPr>
        <p:sp>
          <p:nvSpPr>
            <p:cNvPr id="8" name="Rectangular Callout 7">
              <a:extLst>
                <a:ext uri="{FF2B5EF4-FFF2-40B4-BE49-F238E27FC236}">
                  <a16:creationId xmlns:a16="http://schemas.microsoft.com/office/drawing/2014/main" id="{F7452A70-B391-B647-92EB-9A8DD153B6EB}"/>
                </a:ext>
              </a:extLst>
            </p:cNvPr>
            <p:cNvSpPr>
              <a:spLocks noChangeArrowheads="1"/>
            </p:cNvSpPr>
            <p:nvPr/>
          </p:nvSpPr>
          <p:spPr bwMode="auto">
            <a:xfrm>
              <a:off x="6350000" y="349250"/>
              <a:ext cx="2063750" cy="825500"/>
            </a:xfrm>
            <a:prstGeom prst="wedgeRectCallout">
              <a:avLst>
                <a:gd name="adj1" fmla="val -42370"/>
                <a:gd name="adj2" fmla="val 145190"/>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sp>
          <p:nvSpPr>
            <p:cNvPr id="19" name="Rectangular Callout 18">
              <a:extLst>
                <a:ext uri="{FF2B5EF4-FFF2-40B4-BE49-F238E27FC236}">
                  <a16:creationId xmlns:a16="http://schemas.microsoft.com/office/drawing/2014/main" id="{6E30C709-ED09-744A-A63F-576608D89016}"/>
                </a:ext>
              </a:extLst>
            </p:cNvPr>
            <p:cNvSpPr>
              <a:spLocks noChangeArrowheads="1"/>
            </p:cNvSpPr>
            <p:nvPr/>
          </p:nvSpPr>
          <p:spPr bwMode="auto">
            <a:xfrm>
              <a:off x="6343650" y="358775"/>
              <a:ext cx="2063750" cy="825500"/>
            </a:xfrm>
            <a:prstGeom prst="wedgeRectCallout">
              <a:avLst>
                <a:gd name="adj1" fmla="val -27759"/>
                <a:gd name="adj2" fmla="val 149037"/>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grpSp>
      <p:cxnSp>
        <p:nvCxnSpPr>
          <p:cNvPr id="12" name="Straight Connector 11">
            <a:extLst>
              <a:ext uri="{FF2B5EF4-FFF2-40B4-BE49-F238E27FC236}">
                <a16:creationId xmlns:a16="http://schemas.microsoft.com/office/drawing/2014/main" id="{607CECC0-1417-FF47-98D5-12305E1D9555}"/>
              </a:ext>
            </a:extLst>
          </p:cNvPr>
          <p:cNvCxnSpPr>
            <a:cxnSpLocks noChangeShapeType="1"/>
          </p:cNvCxnSpPr>
          <p:nvPr/>
        </p:nvCxnSpPr>
        <p:spPr bwMode="auto">
          <a:xfrm>
            <a:off x="1301750" y="2460625"/>
            <a:ext cx="1095375" cy="0"/>
          </a:xfrm>
          <a:prstGeom prst="line">
            <a:avLst/>
          </a:prstGeom>
          <a:no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Slide Number Placeholder 3">
            <a:extLst>
              <a:ext uri="{FF2B5EF4-FFF2-40B4-BE49-F238E27FC236}">
                <a16:creationId xmlns:a16="http://schemas.microsoft.com/office/drawing/2014/main" id="{A67BACF7-8297-C642-9E97-A006576F856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84</a:t>
            </a:fld>
            <a:endParaRPr lang="en-US" sz="1000"/>
          </a:p>
        </p:txBody>
      </p:sp>
    </p:spTree>
    <p:extLst>
      <p:ext uri="{BB962C8B-B14F-4D97-AF65-F5344CB8AC3E}">
        <p14:creationId xmlns:p14="http://schemas.microsoft.com/office/powerpoint/2010/main" val="3316467376"/>
      </p:ext>
    </p:extLst>
  </p:cSld>
  <p:clrMapOvr>
    <a:masterClrMapping/>
  </p:clrMapOvr>
  <p:transition spd="med" advClick="0" advTm="1000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animBg="1"/>
      <p:bldP spid="13" grpId="0" animBg="1"/>
      <p:bldP spid="14" grpId="0"/>
      <p:bldP spid="15" grpId="0" animBg="1"/>
      <p:bldP spid="16" grpId="0" animBg="1"/>
      <p:bldP spid="1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3"/>
          <p:cNvSpPr>
            <a:spLocks noGrp="1"/>
          </p:cNvSpPr>
          <p:nvPr>
            <p:ph type="title"/>
          </p:nvPr>
        </p:nvSpPr>
        <p:spPr/>
        <p:txBody>
          <a:bodyPr/>
          <a:lstStyle/>
          <a:p>
            <a:r>
              <a:rPr lang="en-US" dirty="0">
                <a:latin typeface="Arial" charset="0"/>
                <a:ea typeface="MS PGothic" charset="0"/>
              </a:rPr>
              <a:t>What does metadata look like?</a:t>
            </a:r>
          </a:p>
        </p:txBody>
      </p:sp>
      <p:sp>
        <p:nvSpPr>
          <p:cNvPr id="125" name="Rectangle 124">
            <a:extLst>
              <a:ext uri="{FF2B5EF4-FFF2-40B4-BE49-F238E27FC236}">
                <a16:creationId xmlns:a16="http://schemas.microsoft.com/office/drawing/2014/main" id="{4C0D3A0A-6400-0846-A3B1-D4D9D76A74C6}"/>
              </a:ext>
            </a:extLst>
          </p:cNvPr>
          <p:cNvSpPr/>
          <p:nvPr/>
        </p:nvSpPr>
        <p:spPr>
          <a:xfrm>
            <a:off x="157216" y="834630"/>
            <a:ext cx="8759825" cy="2187178"/>
          </a:xfrm>
          <a:prstGeom prst="rect">
            <a:avLst/>
          </a:prstGeom>
          <a:solidFill>
            <a:srgbClr val="4BACC6">
              <a:lumMod val="40000"/>
              <a:lumOff val="60000"/>
            </a:srgbClr>
          </a:solidFill>
          <a:ln w="9525" cap="flat" cmpd="sng" algn="ctr">
            <a:noFill/>
            <a:prstDash val="solid"/>
          </a:ln>
          <a:effectLst>
            <a:outerShdw blurRad="40000" dist="23000" dir="5400000" rotWithShape="0">
              <a:srgbClr val="000000">
                <a:alpha val="35000"/>
              </a:srgbClr>
            </a:outerShdw>
          </a:effectLst>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a:t>
            </a:r>
          </a:p>
        </p:txBody>
      </p:sp>
      <p:sp>
        <p:nvSpPr>
          <p:cNvPr id="126" name="Rectangle 125">
            <a:extLst>
              <a:ext uri="{FF2B5EF4-FFF2-40B4-BE49-F238E27FC236}">
                <a16:creationId xmlns:a16="http://schemas.microsoft.com/office/drawing/2014/main" id="{615D09C3-C60A-2D49-BE24-D39D686ED248}"/>
              </a:ext>
            </a:extLst>
          </p:cNvPr>
          <p:cNvSpPr/>
          <p:nvPr/>
        </p:nvSpPr>
        <p:spPr>
          <a:xfrm>
            <a:off x="157163" y="3045645"/>
            <a:ext cx="8763000" cy="1316831"/>
          </a:xfrm>
          <a:prstGeom prst="rect">
            <a:avLst/>
          </a:prstGeom>
          <a:solidFill>
            <a:srgbClr val="EEECE1">
              <a:lumMod val="75000"/>
            </a:srgb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Structural</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a data store</a:t>
            </a:r>
          </a:p>
        </p:txBody>
      </p:sp>
      <p:cxnSp>
        <p:nvCxnSpPr>
          <p:cNvPr id="127" name="Straight Connector 126">
            <a:extLst>
              <a:ext uri="{FF2B5EF4-FFF2-40B4-BE49-F238E27FC236}">
                <a16:creationId xmlns:a16="http://schemas.microsoft.com/office/drawing/2014/main" id="{B74FECEE-1692-7643-B7BD-5AB55D711547}"/>
              </a:ext>
            </a:extLst>
          </p:cNvPr>
          <p:cNvCxnSpPr/>
          <p:nvPr/>
        </p:nvCxnSpPr>
        <p:spPr bwMode="auto">
          <a:xfrm>
            <a:off x="1955800" y="3273029"/>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D5879178-D4E8-1F4D-AC07-5CA7813AB9D5}"/>
              </a:ext>
            </a:extLst>
          </p:cNvPr>
          <p:cNvCxnSpPr/>
          <p:nvPr/>
        </p:nvCxnSpPr>
        <p:spPr bwMode="auto">
          <a:xfrm>
            <a:off x="1958975" y="4176713"/>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9" name="Rectangle 128">
            <a:extLst>
              <a:ext uri="{FF2B5EF4-FFF2-40B4-BE49-F238E27FC236}">
                <a16:creationId xmlns:a16="http://schemas.microsoft.com/office/drawing/2014/main" id="{10DEA266-F8F1-144D-9B19-DB0260A36BE5}"/>
              </a:ext>
            </a:extLst>
          </p:cNvPr>
          <p:cNvSpPr/>
          <p:nvPr/>
        </p:nvSpPr>
        <p:spPr>
          <a:xfrm>
            <a:off x="1751013"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EmpName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0" name="Rectangle 129">
            <a:extLst>
              <a:ext uri="{FF2B5EF4-FFF2-40B4-BE49-F238E27FC236}">
                <a16:creationId xmlns:a16="http://schemas.microsoft.com/office/drawing/2014/main" id="{A45A60F6-C15B-1E4F-AC8A-B502914E260A}"/>
              </a:ext>
            </a:extLst>
          </p:cNvPr>
          <p:cNvSpPr/>
          <p:nvPr/>
        </p:nvSpPr>
        <p:spPr>
          <a:xfrm>
            <a:off x="272573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EmpNo</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1" name="Rectangle 130">
            <a:extLst>
              <a:ext uri="{FF2B5EF4-FFF2-40B4-BE49-F238E27FC236}">
                <a16:creationId xmlns:a16="http://schemas.microsoft.com/office/drawing/2014/main" id="{3898DA43-984D-8445-8029-7D0799A0193A}"/>
              </a:ext>
            </a:extLst>
          </p:cNvPr>
          <p:cNvSpPr/>
          <p:nvPr/>
        </p:nvSpPr>
        <p:spPr>
          <a:xfrm>
            <a:off x="3698875"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JobCode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2" name="Rectangle 131">
            <a:extLst>
              <a:ext uri="{FF2B5EF4-FFF2-40B4-BE49-F238E27FC236}">
                <a16:creationId xmlns:a16="http://schemas.microsoft.com/office/drawing/2014/main" id="{98F74EE4-32D8-7345-9F63-FCC035A00D4C}"/>
              </a:ext>
            </a:extLst>
          </p:cNvPr>
          <p:cNvSpPr/>
          <p:nvPr/>
        </p:nvSpPr>
        <p:spPr>
          <a:xfrm>
            <a:off x="593248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rPr>
              <a:t>Salary</a:t>
            </a:r>
          </a:p>
        </p:txBody>
      </p:sp>
      <p:sp>
        <p:nvSpPr>
          <p:cNvPr id="133" name="Rectangle 132">
            <a:extLst>
              <a:ext uri="{FF2B5EF4-FFF2-40B4-BE49-F238E27FC236}">
                <a16:creationId xmlns:a16="http://schemas.microsoft.com/office/drawing/2014/main" id="{930ABD19-E3EE-1945-BFA3-05FBE362752F}"/>
              </a:ext>
            </a:extLst>
          </p:cNvPr>
          <p:cNvSpPr/>
          <p:nvPr/>
        </p:nvSpPr>
        <p:spPr>
          <a:xfrm rot="16200000">
            <a:off x="961838" y="3465450"/>
            <a:ext cx="1070372" cy="49031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small" spc="0" normalizeH="0" baseline="0" noProof="0" dirty="0">
                <a:ln>
                  <a:noFill/>
                </a:ln>
                <a:solidFill>
                  <a:srgbClr val="1F497D"/>
                </a:solidFill>
                <a:effectLst/>
                <a:uLnTx/>
                <a:uFillTx/>
                <a:latin typeface="Calibri"/>
                <a:ea typeface="ＭＳ Ｐゴシック"/>
                <a:cs typeface="Calibri"/>
              </a:rPr>
              <a:t>Employee Record</a:t>
            </a:r>
          </a:p>
        </p:txBody>
      </p:sp>
      <p:sp>
        <p:nvSpPr>
          <p:cNvPr id="134" name="TextBox 133">
            <a:extLst>
              <a:ext uri="{FF2B5EF4-FFF2-40B4-BE49-F238E27FC236}">
                <a16:creationId xmlns:a16="http://schemas.microsoft.com/office/drawing/2014/main" id="{A21D45FA-380C-6D4F-8AE0-5660C9690924}"/>
              </a:ext>
            </a:extLst>
          </p:cNvPr>
          <p:cNvSpPr txBox="1"/>
          <p:nvPr/>
        </p:nvSpPr>
        <p:spPr bwMode="auto">
          <a:xfrm>
            <a:off x="1066823" y="906093"/>
            <a:ext cx="904478"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a:t>
            </a:r>
          </a:p>
        </p:txBody>
      </p:sp>
      <p:sp>
        <p:nvSpPr>
          <p:cNvPr id="135" name="TextBox 134">
            <a:extLst>
              <a:ext uri="{FF2B5EF4-FFF2-40B4-BE49-F238E27FC236}">
                <a16:creationId xmlns:a16="http://schemas.microsoft.com/office/drawing/2014/main" id="{54A77B67-1AD6-A843-902D-B3F64FDB8124}"/>
              </a:ext>
            </a:extLst>
          </p:cNvPr>
          <p:cNvSpPr txBox="1"/>
          <p:nvPr/>
        </p:nvSpPr>
        <p:spPr bwMode="auto">
          <a:xfrm>
            <a:off x="4776809" y="1360911"/>
            <a:ext cx="1236749"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Work Location</a:t>
            </a:r>
          </a:p>
        </p:txBody>
      </p:sp>
      <p:sp>
        <p:nvSpPr>
          <p:cNvPr id="136" name="TextBox 135">
            <a:extLst>
              <a:ext uri="{FF2B5EF4-FFF2-40B4-BE49-F238E27FC236}">
                <a16:creationId xmlns:a16="http://schemas.microsoft.com/office/drawing/2014/main" id="{4DA2A1A9-7B4E-174A-BB0D-5D486D569AB7}"/>
              </a:ext>
            </a:extLst>
          </p:cNvPr>
          <p:cNvSpPr txBox="1"/>
          <p:nvPr/>
        </p:nvSpPr>
        <p:spPr bwMode="auto">
          <a:xfrm>
            <a:off x="6638926" y="2309839"/>
            <a:ext cx="1182631"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Annual Salary</a:t>
            </a:r>
          </a:p>
        </p:txBody>
      </p:sp>
      <p:sp>
        <p:nvSpPr>
          <p:cNvPr id="137" name="TextBox 136">
            <a:extLst>
              <a:ext uri="{FF2B5EF4-FFF2-40B4-BE49-F238E27FC236}">
                <a16:creationId xmlns:a16="http://schemas.microsoft.com/office/drawing/2014/main" id="{902B9120-0794-804B-A0EE-1A7D43E156E7}"/>
              </a:ext>
            </a:extLst>
          </p:cNvPr>
          <p:cNvSpPr txBox="1"/>
          <p:nvPr/>
        </p:nvSpPr>
        <p:spPr bwMode="auto">
          <a:xfrm>
            <a:off x="3787469" y="2024089"/>
            <a:ext cx="79380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Job Title</a:t>
            </a:r>
          </a:p>
        </p:txBody>
      </p:sp>
      <p:sp>
        <p:nvSpPr>
          <p:cNvPr id="138" name="TextBox 137">
            <a:extLst>
              <a:ext uri="{FF2B5EF4-FFF2-40B4-BE49-F238E27FC236}">
                <a16:creationId xmlns:a16="http://schemas.microsoft.com/office/drawing/2014/main" id="{B8B21A8D-26B8-0740-BE81-A84FCFE7E1B5}"/>
              </a:ext>
            </a:extLst>
          </p:cNvPr>
          <p:cNvSpPr txBox="1"/>
          <p:nvPr/>
        </p:nvSpPr>
        <p:spPr bwMode="auto">
          <a:xfrm>
            <a:off x="2397146" y="2256261"/>
            <a:ext cx="108401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Id</a:t>
            </a:r>
          </a:p>
        </p:txBody>
      </p:sp>
      <p:sp>
        <p:nvSpPr>
          <p:cNvPr id="139" name="TextBox 138">
            <a:extLst>
              <a:ext uri="{FF2B5EF4-FFF2-40B4-BE49-F238E27FC236}">
                <a16:creationId xmlns:a16="http://schemas.microsoft.com/office/drawing/2014/main" id="{D686236B-68DD-0245-B9DB-93E5BC4D69EB}"/>
              </a:ext>
            </a:extLst>
          </p:cNvPr>
          <p:cNvSpPr txBox="1"/>
          <p:nvPr/>
        </p:nvSpPr>
        <p:spPr bwMode="auto">
          <a:xfrm>
            <a:off x="825506" y="2440808"/>
            <a:ext cx="137896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Name</a:t>
            </a:r>
          </a:p>
        </p:txBody>
      </p:sp>
      <p:sp>
        <p:nvSpPr>
          <p:cNvPr id="140" name="TextBox 139">
            <a:extLst>
              <a:ext uri="{FF2B5EF4-FFF2-40B4-BE49-F238E27FC236}">
                <a16:creationId xmlns:a16="http://schemas.microsoft.com/office/drawing/2014/main" id="{4226883C-EE08-5A48-B7F0-C9FC1A9E791D}"/>
              </a:ext>
            </a:extLst>
          </p:cNvPr>
          <p:cNvSpPr txBox="1"/>
          <p:nvPr/>
        </p:nvSpPr>
        <p:spPr bwMode="auto">
          <a:xfrm>
            <a:off x="7292984" y="1683570"/>
            <a:ext cx="1337674"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Hourly Pay Rate</a:t>
            </a:r>
          </a:p>
        </p:txBody>
      </p:sp>
      <p:sp>
        <p:nvSpPr>
          <p:cNvPr id="141" name="TextBox 140">
            <a:extLst>
              <a:ext uri="{FF2B5EF4-FFF2-40B4-BE49-F238E27FC236}">
                <a16:creationId xmlns:a16="http://schemas.microsoft.com/office/drawing/2014/main" id="{6BBEA07E-1325-FB4D-8F53-BE3774B95AA5}"/>
              </a:ext>
            </a:extLst>
          </p:cNvPr>
          <p:cNvSpPr txBox="1"/>
          <p:nvPr/>
        </p:nvSpPr>
        <p:spPr bwMode="auto">
          <a:xfrm>
            <a:off x="506414" y="1814539"/>
            <a:ext cx="84202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Manager</a:t>
            </a:r>
          </a:p>
        </p:txBody>
      </p:sp>
      <p:cxnSp>
        <p:nvCxnSpPr>
          <p:cNvPr id="142" name="Curved Connector 141">
            <a:extLst>
              <a:ext uri="{FF2B5EF4-FFF2-40B4-BE49-F238E27FC236}">
                <a16:creationId xmlns:a16="http://schemas.microsoft.com/office/drawing/2014/main" id="{548A347B-4799-F345-8EC9-BAFCA64213A0}"/>
              </a:ext>
            </a:extLst>
          </p:cNvPr>
          <p:cNvCxnSpPr>
            <a:stCxn id="134" idx="2"/>
            <a:endCxn id="138" idx="1"/>
          </p:cNvCxnSpPr>
          <p:nvPr/>
        </p:nvCxnSpPr>
        <p:spPr bwMode="auto">
          <a:xfrm rot="16200000" flipH="1">
            <a:off x="1359964" y="1372968"/>
            <a:ext cx="1196280" cy="878084"/>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3" name="Curved Connector 142">
            <a:extLst>
              <a:ext uri="{FF2B5EF4-FFF2-40B4-BE49-F238E27FC236}">
                <a16:creationId xmlns:a16="http://schemas.microsoft.com/office/drawing/2014/main" id="{094BEC14-4157-6946-9C94-3D1027C71976}"/>
              </a:ext>
            </a:extLst>
          </p:cNvPr>
          <p:cNvCxnSpPr>
            <a:stCxn id="134" idx="2"/>
            <a:endCxn id="139" idx="0"/>
          </p:cNvCxnSpPr>
          <p:nvPr/>
        </p:nvCxnSpPr>
        <p:spPr bwMode="auto">
          <a:xfrm rot="5400000">
            <a:off x="903557" y="1825303"/>
            <a:ext cx="1226938" cy="4072"/>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4" name="Curved Connector 143">
            <a:extLst>
              <a:ext uri="{FF2B5EF4-FFF2-40B4-BE49-F238E27FC236}">
                <a16:creationId xmlns:a16="http://schemas.microsoft.com/office/drawing/2014/main" id="{FB8D6BC1-2CBD-9F4B-AC41-E2D0D906F0FF}"/>
              </a:ext>
            </a:extLst>
          </p:cNvPr>
          <p:cNvCxnSpPr>
            <a:stCxn id="134" idx="2"/>
            <a:endCxn id="135" idx="1"/>
          </p:cNvCxnSpPr>
          <p:nvPr/>
        </p:nvCxnSpPr>
        <p:spPr bwMode="auto">
          <a:xfrm rot="16200000" flipH="1">
            <a:off x="2997470" y="-264539"/>
            <a:ext cx="300930" cy="325774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5" name="Curved Connector 144">
            <a:extLst>
              <a:ext uri="{FF2B5EF4-FFF2-40B4-BE49-F238E27FC236}">
                <a16:creationId xmlns:a16="http://schemas.microsoft.com/office/drawing/2014/main" id="{7489120F-0BB1-CE45-877F-9D6BDC381282}"/>
              </a:ext>
            </a:extLst>
          </p:cNvPr>
          <p:cNvCxnSpPr>
            <a:stCxn id="134" idx="2"/>
            <a:endCxn id="137" idx="1"/>
          </p:cNvCxnSpPr>
          <p:nvPr/>
        </p:nvCxnSpPr>
        <p:spPr bwMode="auto">
          <a:xfrm rot="16200000" flipH="1">
            <a:off x="2171211" y="561720"/>
            <a:ext cx="964108" cy="226840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6" name="Curved Connector 145">
            <a:extLst>
              <a:ext uri="{FF2B5EF4-FFF2-40B4-BE49-F238E27FC236}">
                <a16:creationId xmlns:a16="http://schemas.microsoft.com/office/drawing/2014/main" id="{58330AE4-5A2B-EC4A-AD4E-E3E0653D25D4}"/>
              </a:ext>
            </a:extLst>
          </p:cNvPr>
          <p:cNvCxnSpPr>
            <a:stCxn id="134" idx="2"/>
            <a:endCxn id="141" idx="0"/>
          </p:cNvCxnSpPr>
          <p:nvPr/>
        </p:nvCxnSpPr>
        <p:spPr bwMode="auto">
          <a:xfrm rot="5400000">
            <a:off x="922911" y="1218387"/>
            <a:ext cx="600669" cy="591635"/>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7" name="TextBox 146">
            <a:extLst>
              <a:ext uri="{FF2B5EF4-FFF2-40B4-BE49-F238E27FC236}">
                <a16:creationId xmlns:a16="http://schemas.microsoft.com/office/drawing/2014/main" id="{F27000A7-81D1-D940-BFE3-A8F0471D6224}"/>
              </a:ext>
            </a:extLst>
          </p:cNvPr>
          <p:cNvSpPr txBox="1"/>
          <p:nvPr/>
        </p:nvSpPr>
        <p:spPr bwMode="auto">
          <a:xfrm>
            <a:off x="5002214" y="1740720"/>
            <a:ext cx="1600053"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Compensation Plan</a:t>
            </a:r>
          </a:p>
        </p:txBody>
      </p:sp>
      <p:cxnSp>
        <p:nvCxnSpPr>
          <p:cNvPr id="148" name="Curved Connector 147">
            <a:extLst>
              <a:ext uri="{FF2B5EF4-FFF2-40B4-BE49-F238E27FC236}">
                <a16:creationId xmlns:a16="http://schemas.microsoft.com/office/drawing/2014/main" id="{627F4E70-5B48-A546-B5B5-C5B3CFE60599}"/>
              </a:ext>
            </a:extLst>
          </p:cNvPr>
          <p:cNvCxnSpPr>
            <a:stCxn id="134" idx="2"/>
            <a:endCxn id="147" idx="1"/>
          </p:cNvCxnSpPr>
          <p:nvPr/>
        </p:nvCxnSpPr>
        <p:spPr bwMode="auto">
          <a:xfrm rot="16200000" flipH="1">
            <a:off x="2920269" y="-187337"/>
            <a:ext cx="680739" cy="348315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9" name="Curved Connector 148">
            <a:extLst>
              <a:ext uri="{FF2B5EF4-FFF2-40B4-BE49-F238E27FC236}">
                <a16:creationId xmlns:a16="http://schemas.microsoft.com/office/drawing/2014/main" id="{32CFC42D-6BEA-F04C-861E-B01A1BDFCC20}"/>
              </a:ext>
            </a:extLst>
          </p:cNvPr>
          <p:cNvCxnSpPr>
            <a:stCxn id="140" idx="1"/>
            <a:endCxn id="147" idx="2"/>
          </p:cNvCxnSpPr>
          <p:nvPr/>
        </p:nvCxnSpPr>
        <p:spPr bwMode="auto">
          <a:xfrm rot="10800000" flipV="1">
            <a:off x="5802242" y="1837459"/>
            <a:ext cx="1490743" cy="211038"/>
          </a:xfrm>
          <a:prstGeom prst="curvedConnector4">
            <a:avLst>
              <a:gd name="adj1" fmla="val 23167"/>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0" name="Curved Connector 149">
            <a:extLst>
              <a:ext uri="{FF2B5EF4-FFF2-40B4-BE49-F238E27FC236}">
                <a16:creationId xmlns:a16="http://schemas.microsoft.com/office/drawing/2014/main" id="{D50B73F7-503E-1746-AF7B-069AB206A048}"/>
              </a:ext>
            </a:extLst>
          </p:cNvPr>
          <p:cNvCxnSpPr>
            <a:stCxn id="136" idx="1"/>
            <a:endCxn id="147" idx="2"/>
          </p:cNvCxnSpPr>
          <p:nvPr/>
        </p:nvCxnSpPr>
        <p:spPr bwMode="auto">
          <a:xfrm rot="10800000">
            <a:off x="5802242" y="2048498"/>
            <a:ext cx="836685"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1" name="Curved Connector 70">
            <a:extLst>
              <a:ext uri="{FF2B5EF4-FFF2-40B4-BE49-F238E27FC236}">
                <a16:creationId xmlns:a16="http://schemas.microsoft.com/office/drawing/2014/main" id="{1348DF88-2629-324D-A64C-AC829A0EA4A1}"/>
              </a:ext>
            </a:extLst>
          </p:cNvPr>
          <p:cNvCxnSpPr>
            <a:stCxn id="137" idx="2"/>
            <a:endCxn id="131" idx="0"/>
          </p:cNvCxnSpPr>
          <p:nvPr/>
        </p:nvCxnSpPr>
        <p:spPr bwMode="auto">
          <a:xfrm rot="16200000" flipH="1">
            <a:off x="3716298" y="2799940"/>
            <a:ext cx="936426" cy="277"/>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2" name="Curved Connector 70">
            <a:extLst>
              <a:ext uri="{FF2B5EF4-FFF2-40B4-BE49-F238E27FC236}">
                <a16:creationId xmlns:a16="http://schemas.microsoft.com/office/drawing/2014/main" id="{2B9BF184-34CD-F14C-B50D-0A37DA5EE837}"/>
              </a:ext>
            </a:extLst>
          </p:cNvPr>
          <p:cNvCxnSpPr>
            <a:stCxn id="139" idx="2"/>
            <a:endCxn id="129" idx="0"/>
          </p:cNvCxnSpPr>
          <p:nvPr/>
        </p:nvCxnSpPr>
        <p:spPr bwMode="auto">
          <a:xfrm rot="16200000" flipH="1">
            <a:off x="1616036" y="2647539"/>
            <a:ext cx="519707" cy="721798"/>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3" name="Curved Connector 70">
            <a:extLst>
              <a:ext uri="{FF2B5EF4-FFF2-40B4-BE49-F238E27FC236}">
                <a16:creationId xmlns:a16="http://schemas.microsoft.com/office/drawing/2014/main" id="{1B485AD3-1039-FB4F-A8F5-9C93F1794D42}"/>
              </a:ext>
            </a:extLst>
          </p:cNvPr>
          <p:cNvCxnSpPr>
            <a:stCxn id="138" idx="2"/>
            <a:endCxn id="130" idx="0"/>
          </p:cNvCxnSpPr>
          <p:nvPr/>
        </p:nvCxnSpPr>
        <p:spPr bwMode="auto">
          <a:xfrm rot="16200000" flipH="1">
            <a:off x="2723206" y="2779985"/>
            <a:ext cx="704254" cy="27235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4" name="Curved Connector 70">
            <a:extLst>
              <a:ext uri="{FF2B5EF4-FFF2-40B4-BE49-F238E27FC236}">
                <a16:creationId xmlns:a16="http://schemas.microsoft.com/office/drawing/2014/main" id="{04515B97-F0AE-EA49-9CBF-C8E8B426AB03}"/>
              </a:ext>
            </a:extLst>
          </p:cNvPr>
          <p:cNvCxnSpPr>
            <a:stCxn id="136" idx="2"/>
            <a:endCxn id="132" idx="0"/>
          </p:cNvCxnSpPr>
          <p:nvPr/>
        </p:nvCxnSpPr>
        <p:spPr bwMode="auto">
          <a:xfrm rot="5400000">
            <a:off x="6498915" y="2536965"/>
            <a:ext cx="650676" cy="81197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55" name="TextBox 154">
            <a:extLst>
              <a:ext uri="{FF2B5EF4-FFF2-40B4-BE49-F238E27FC236}">
                <a16:creationId xmlns:a16="http://schemas.microsoft.com/office/drawing/2014/main" id="{96557F5B-1DBA-E641-BB11-7618059EDAC4}"/>
              </a:ext>
            </a:extLst>
          </p:cNvPr>
          <p:cNvSpPr txBox="1"/>
          <p:nvPr/>
        </p:nvSpPr>
        <p:spPr bwMode="auto">
          <a:xfrm>
            <a:off x="3951340" y="122279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6" name="TextBox 155">
            <a:extLst>
              <a:ext uri="{FF2B5EF4-FFF2-40B4-BE49-F238E27FC236}">
                <a16:creationId xmlns:a16="http://schemas.microsoft.com/office/drawing/2014/main" id="{A07B22A1-5DD6-AB43-859E-9B7C5D8BBEB2}"/>
              </a:ext>
            </a:extLst>
          </p:cNvPr>
          <p:cNvSpPr txBox="1"/>
          <p:nvPr/>
        </p:nvSpPr>
        <p:spPr bwMode="auto">
          <a:xfrm>
            <a:off x="4165653" y="1607370"/>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7" name="TextBox 156">
            <a:extLst>
              <a:ext uri="{FF2B5EF4-FFF2-40B4-BE49-F238E27FC236}">
                <a16:creationId xmlns:a16="http://schemas.microsoft.com/office/drawing/2014/main" id="{99041EF1-2190-EE46-8196-7664A579AC64}"/>
              </a:ext>
            </a:extLst>
          </p:cNvPr>
          <p:cNvSpPr txBox="1"/>
          <p:nvPr/>
        </p:nvSpPr>
        <p:spPr bwMode="auto">
          <a:xfrm>
            <a:off x="3127379" y="18990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8" name="TextBox 157">
            <a:extLst>
              <a:ext uri="{FF2B5EF4-FFF2-40B4-BE49-F238E27FC236}">
                <a16:creationId xmlns:a16="http://schemas.microsoft.com/office/drawing/2014/main" id="{4BC54E50-FA91-6B4F-80F4-05CA80A350D8}"/>
              </a:ext>
            </a:extLst>
          </p:cNvPr>
          <p:cNvSpPr txBox="1"/>
          <p:nvPr/>
        </p:nvSpPr>
        <p:spPr bwMode="auto">
          <a:xfrm>
            <a:off x="1982798" y="20514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9" name="TextBox 158">
            <a:extLst>
              <a:ext uri="{FF2B5EF4-FFF2-40B4-BE49-F238E27FC236}">
                <a16:creationId xmlns:a16="http://schemas.microsoft.com/office/drawing/2014/main" id="{90DC4CA3-1C66-4249-B7C7-2530B39135C0}"/>
              </a:ext>
            </a:extLst>
          </p:cNvPr>
          <p:cNvSpPr txBox="1"/>
          <p:nvPr/>
        </p:nvSpPr>
        <p:spPr bwMode="auto">
          <a:xfrm>
            <a:off x="884251" y="215743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0" name="TextBox 159">
            <a:extLst>
              <a:ext uri="{FF2B5EF4-FFF2-40B4-BE49-F238E27FC236}">
                <a16:creationId xmlns:a16="http://schemas.microsoft.com/office/drawing/2014/main" id="{7ECA0CFE-6E06-344B-8CDC-D663C4627B7A}"/>
              </a:ext>
            </a:extLst>
          </p:cNvPr>
          <p:cNvSpPr txBox="1"/>
          <p:nvPr/>
        </p:nvSpPr>
        <p:spPr bwMode="auto">
          <a:xfrm>
            <a:off x="368302" y="149902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1" name="TextBox 160">
            <a:extLst>
              <a:ext uri="{FF2B5EF4-FFF2-40B4-BE49-F238E27FC236}">
                <a16:creationId xmlns:a16="http://schemas.microsoft.com/office/drawing/2014/main" id="{7D11F309-2011-394A-8571-7AF452B51EA1}"/>
              </a:ext>
            </a:extLst>
          </p:cNvPr>
          <p:cNvSpPr txBox="1"/>
          <p:nvPr/>
        </p:nvSpPr>
        <p:spPr bwMode="auto">
          <a:xfrm>
            <a:off x="5400675" y="2075286"/>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2" name="TextBox 161">
            <a:extLst>
              <a:ext uri="{FF2B5EF4-FFF2-40B4-BE49-F238E27FC236}">
                <a16:creationId xmlns:a16="http://schemas.microsoft.com/office/drawing/2014/main" id="{360A2A75-6D3B-934E-AE14-23FC72CFFA91}"/>
              </a:ext>
            </a:extLst>
          </p:cNvPr>
          <p:cNvSpPr txBox="1"/>
          <p:nvPr/>
        </p:nvSpPr>
        <p:spPr bwMode="auto">
          <a:xfrm>
            <a:off x="6022975" y="1988584"/>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3" name="TextBox 162">
            <a:extLst>
              <a:ext uri="{FF2B5EF4-FFF2-40B4-BE49-F238E27FC236}">
                <a16:creationId xmlns:a16="http://schemas.microsoft.com/office/drawing/2014/main" id="{29DAE798-E6A3-8D40-852A-5EF5AF1AF01F}"/>
              </a:ext>
            </a:extLst>
          </p:cNvPr>
          <p:cNvSpPr txBox="1"/>
          <p:nvPr/>
        </p:nvSpPr>
        <p:spPr bwMode="auto">
          <a:xfrm>
            <a:off x="6599266" y="1009677"/>
            <a:ext cx="835357" cy="307777"/>
          </a:xfrm>
          <a:prstGeom prst="rect">
            <a:avLst/>
          </a:prstGeom>
          <a:solidFill>
            <a:srgbClr val="F79646">
              <a:lumMod val="60000"/>
              <a:lumOff val="40000"/>
            </a:srgbClr>
          </a:solidFill>
          <a:ln w="38100" cmpd="sng">
            <a:solidFill>
              <a:srgbClr val="F79646">
                <a:lumMod val="50000"/>
              </a:srgbClr>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Sensitive</a:t>
            </a:r>
          </a:p>
        </p:txBody>
      </p:sp>
      <p:cxnSp>
        <p:nvCxnSpPr>
          <p:cNvPr id="164" name="Straight Arrow Connector 163">
            <a:extLst>
              <a:ext uri="{FF2B5EF4-FFF2-40B4-BE49-F238E27FC236}">
                <a16:creationId xmlns:a16="http://schemas.microsoft.com/office/drawing/2014/main" id="{566E9EE4-49D4-914C-BB2D-8E3A3FCA9B57}"/>
              </a:ext>
            </a:extLst>
          </p:cNvPr>
          <p:cNvCxnSpPr>
            <a:stCxn id="163" idx="2"/>
          </p:cNvCxnSpPr>
          <p:nvPr/>
        </p:nvCxnSpPr>
        <p:spPr bwMode="auto">
          <a:xfrm flipH="1">
            <a:off x="6459567" y="1317454"/>
            <a:ext cx="557378"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65" name="Curved Connector 164">
            <a:extLst>
              <a:ext uri="{FF2B5EF4-FFF2-40B4-BE49-F238E27FC236}">
                <a16:creationId xmlns:a16="http://schemas.microsoft.com/office/drawing/2014/main" id="{C22D3D77-6C78-BC4C-AAB4-41AC86C78C4D}"/>
              </a:ext>
            </a:extLst>
          </p:cNvPr>
          <p:cNvCxnSpPr>
            <a:stCxn id="141" idx="1"/>
            <a:endCxn id="13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6" name="TextBox 165">
            <a:extLst>
              <a:ext uri="{FF2B5EF4-FFF2-40B4-BE49-F238E27FC236}">
                <a16:creationId xmlns:a16="http://schemas.microsoft.com/office/drawing/2014/main" id="{07A09B7A-AE3F-2C49-AFC6-DA5A83149A64}"/>
              </a:ext>
            </a:extLst>
          </p:cNvPr>
          <p:cNvSpPr txBox="1"/>
          <p:nvPr/>
        </p:nvSpPr>
        <p:spPr bwMode="auto">
          <a:xfrm>
            <a:off x="222250" y="919189"/>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7" name="Rectangle 166">
            <a:extLst>
              <a:ext uri="{FF2B5EF4-FFF2-40B4-BE49-F238E27FC236}">
                <a16:creationId xmlns:a16="http://schemas.microsoft.com/office/drawing/2014/main" id="{53BA522F-485E-2544-A2EF-22417F6650D4}"/>
              </a:ext>
            </a:extLst>
          </p:cNvPr>
          <p:cNvSpPr/>
          <p:nvPr/>
        </p:nvSpPr>
        <p:spPr>
          <a:xfrm>
            <a:off x="152400" y="4374358"/>
            <a:ext cx="8764588" cy="482204"/>
          </a:xfrm>
          <a:prstGeom prst="rect">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lumMod val="20000"/>
                    <a:lumOff val="80000"/>
                  </a:schemeClr>
                </a:solidFill>
                <a:effectLst/>
                <a:uLnTx/>
                <a:uFillTx/>
                <a:latin typeface="Calibri"/>
                <a:ea typeface="ＭＳ Ｐゴシック"/>
                <a:cs typeface="Calibri"/>
              </a:rPr>
              <a:t>Data</a:t>
            </a:r>
          </a:p>
        </p:txBody>
      </p:sp>
      <p:sp>
        <p:nvSpPr>
          <p:cNvPr id="168" name="TextBox 1">
            <a:extLst>
              <a:ext uri="{FF2B5EF4-FFF2-40B4-BE49-F238E27FC236}">
                <a16:creationId xmlns:a16="http://schemas.microsoft.com/office/drawing/2014/main" id="{A0F518B4-7237-9347-AE00-94ED3F715343}"/>
              </a:ext>
            </a:extLst>
          </p:cNvPr>
          <p:cNvSpPr txBox="1">
            <a:spLocks noChangeArrowheads="1"/>
          </p:cNvSpPr>
          <p:nvPr/>
        </p:nvSpPr>
        <p:spPr bwMode="auto">
          <a:xfrm>
            <a:off x="125414" y="4598220"/>
            <a:ext cx="89354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kern="1200">
                <a:solidFill>
                  <a:prstClr val="white"/>
                </a:solidFill>
                <a:latin typeface="Calibri" charset="0"/>
              </a:rPr>
              <a:t>00 3809890 6 7  Lemmie Stage  818928  3082  4 New York 4 27 DataStage Expert 1 45324  300 27 Code St Harlem NY 1 3</a:t>
            </a:r>
          </a:p>
        </p:txBody>
      </p:sp>
      <p:cxnSp>
        <p:nvCxnSpPr>
          <p:cNvPr id="169" name="Straight Connector 168">
            <a:extLst>
              <a:ext uri="{FF2B5EF4-FFF2-40B4-BE49-F238E27FC236}">
                <a16:creationId xmlns:a16="http://schemas.microsoft.com/office/drawing/2014/main" id="{B20DD1FD-E16B-E746-9C1B-EDEA38A6463E}"/>
              </a:ext>
            </a:extLst>
          </p:cNvPr>
          <p:cNvCxnSpPr/>
          <p:nvPr/>
        </p:nvCxnSpPr>
        <p:spPr bwMode="auto">
          <a:xfrm flipH="1">
            <a:off x="1427183" y="4174331"/>
            <a:ext cx="312737"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04FAC03E-2FA6-4B47-90BA-EE27DEA77486}"/>
              </a:ext>
            </a:extLst>
          </p:cNvPr>
          <p:cNvCxnSpPr/>
          <p:nvPr/>
        </p:nvCxnSpPr>
        <p:spPr bwMode="auto">
          <a:xfrm flipH="1">
            <a:off x="2492396" y="4174357"/>
            <a:ext cx="219075" cy="529829"/>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1" name="Straight Connector 170">
            <a:extLst>
              <a:ext uri="{FF2B5EF4-FFF2-40B4-BE49-F238E27FC236}">
                <a16:creationId xmlns:a16="http://schemas.microsoft.com/office/drawing/2014/main" id="{3C30B4F0-18CB-C243-8EFC-8E4359DD683D}"/>
              </a:ext>
            </a:extLst>
          </p:cNvPr>
          <p:cNvCxnSpPr/>
          <p:nvPr/>
        </p:nvCxnSpPr>
        <p:spPr bwMode="auto">
          <a:xfrm flipH="1">
            <a:off x="3135313" y="4182667"/>
            <a:ext cx="544512" cy="509588"/>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2" name="Straight Connector 171">
            <a:extLst>
              <a:ext uri="{FF2B5EF4-FFF2-40B4-BE49-F238E27FC236}">
                <a16:creationId xmlns:a16="http://schemas.microsoft.com/office/drawing/2014/main" id="{B33C4E12-48A9-7247-BFE7-E517B0CB2704}"/>
              </a:ext>
            </a:extLst>
          </p:cNvPr>
          <p:cNvCxnSpPr/>
          <p:nvPr/>
        </p:nvCxnSpPr>
        <p:spPr bwMode="auto">
          <a:xfrm flipH="1">
            <a:off x="3575050" y="4174331"/>
            <a:ext cx="1081088"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7B19EEF8-7CCF-894D-B6A4-8850F8498390}"/>
              </a:ext>
            </a:extLst>
          </p:cNvPr>
          <p:cNvCxnSpPr/>
          <p:nvPr/>
        </p:nvCxnSpPr>
        <p:spPr bwMode="auto">
          <a:xfrm>
            <a:off x="5942013" y="4174333"/>
            <a:ext cx="266700" cy="517922"/>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id="{7848246D-177D-7B48-AAD2-60BBF9B8CA98}"/>
              </a:ext>
            </a:extLst>
          </p:cNvPr>
          <p:cNvCxnSpPr/>
          <p:nvPr/>
        </p:nvCxnSpPr>
        <p:spPr bwMode="auto">
          <a:xfrm flipH="1">
            <a:off x="6710391" y="4171951"/>
            <a:ext cx="168275" cy="520304"/>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Slide Number Placeholder 3">
            <a:extLst>
              <a:ext uri="{FF2B5EF4-FFF2-40B4-BE49-F238E27FC236}">
                <a16:creationId xmlns:a16="http://schemas.microsoft.com/office/drawing/2014/main" id="{BA1E6FE3-71EF-8746-8301-57A810D2AD37}"/>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85</a:t>
            </a:fld>
            <a:endParaRPr lang="en-US" sz="1000"/>
          </a:p>
        </p:txBody>
      </p:sp>
    </p:spTree>
    <p:extLst>
      <p:ext uri="{BB962C8B-B14F-4D97-AF65-F5344CB8AC3E}">
        <p14:creationId xmlns:p14="http://schemas.microsoft.com/office/powerpoint/2010/main" val="1101497781"/>
      </p:ext>
    </p:extLst>
  </p:cSld>
  <p:clrMapOvr>
    <a:masterClrMapping/>
  </p:clrMapOvr>
  <p:transition spd="med" advClick="0"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7" grpId="0" animBg="1"/>
      <p:bldP spid="155" grpId="0"/>
      <p:bldP spid="156" grpId="0"/>
      <p:bldP spid="157" grpId="0"/>
      <p:bldP spid="158" grpId="0"/>
      <p:bldP spid="159" grpId="0"/>
      <p:bldP spid="160" grpId="0"/>
      <p:bldP spid="161" grpId="0"/>
      <p:bldP spid="162" grpId="0"/>
      <p:bldP spid="163" grpId="0" animBg="1"/>
      <p:bldP spid="16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6" y="1866900"/>
            <a:ext cx="1621368"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2483353" y="1860550"/>
            <a:ext cx="1570655"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6480042"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6473692"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1007"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317559" y="1089327"/>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2502602" y="1090201"/>
            <a:ext cx="1570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Hadoop Metadata</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6326055"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683393" y="3902075"/>
            <a:ext cx="5070869" cy="64633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ea typeface="+mn-ea"/>
                <a:cs typeface="Calibri"/>
              </a:rPr>
              <a:t>Egeria Cohort</a:t>
            </a:r>
          </a:p>
          <a:p>
            <a:pPr algn="ctr">
              <a:defRPr/>
            </a:pPr>
            <a:r>
              <a:rPr lang="en-GB" sz="1800" dirty="0">
                <a:solidFill>
                  <a:schemeClr val="accent6">
                    <a:lumMod val="50000"/>
                  </a:schemeClr>
                </a:solidFill>
                <a:latin typeface="Calibri"/>
                <a:ea typeface="+mn-ea"/>
                <a:cs typeface="Calibri"/>
              </a:rPr>
              <a:t>(Open metadata exchange and federated queries)</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358000"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3201211" y="356820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887905" y="2109788"/>
            <a:ext cx="431800" cy="203200"/>
          </a:xfrm>
          <a:prstGeom prst="leftRightArrow">
            <a:avLst>
              <a:gd name="adj1" fmla="val 50000"/>
              <a:gd name="adj2" fmla="val 50351"/>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886317" y="3168650"/>
            <a:ext cx="430213" cy="204788"/>
          </a:xfrm>
          <a:prstGeom prst="leftRightArrow">
            <a:avLst>
              <a:gd name="adj1" fmla="val 50000"/>
              <a:gd name="adj2" fmla="val 49777"/>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7430955"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916819" y="1062037"/>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Access</a:t>
            </a:r>
          </a:p>
          <a:p>
            <a:pPr eaLnBrk="1" hangingPunct="1"/>
            <a:r>
              <a:rPr lang="en-GB" altLang="en-US" sz="1800" b="1" dirty="0">
                <a:latin typeface="Calibri" panose="020F0502020204030204" pitchFamily="34" charset="0"/>
              </a:rPr>
              <a:t>Data</a:t>
            </a:r>
          </a:p>
        </p:txBody>
      </p:sp>
      <p:sp>
        <p:nvSpPr>
          <p:cNvPr id="25" name="Rounded Rectangle 24">
            <a:extLst>
              <a:ext uri="{FF2B5EF4-FFF2-40B4-BE49-F238E27FC236}">
                <a16:creationId xmlns:a16="http://schemas.microsoft.com/office/drawing/2014/main" id="{4C21239D-326E-6C45-9F15-95EEC015053F}"/>
              </a:ext>
            </a:extLst>
          </p:cNvPr>
          <p:cNvSpPr>
            <a:spLocks noChangeArrowheads="1"/>
          </p:cNvSpPr>
          <p:nvPr/>
        </p:nvSpPr>
        <p:spPr bwMode="auto">
          <a:xfrm>
            <a:off x="4313770" y="1854432"/>
            <a:ext cx="1409035" cy="1700213"/>
          </a:xfrm>
          <a:prstGeom prst="roundRect">
            <a:avLst>
              <a:gd name="adj" fmla="val 16667"/>
            </a:avLst>
          </a:prstGeom>
          <a:solidFill>
            <a:srgbClr val="6DCC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cs typeface="Calibri"/>
              </a:rPr>
              <a:t>Egeria</a:t>
            </a:r>
          </a:p>
        </p:txBody>
      </p:sp>
      <p:sp>
        <p:nvSpPr>
          <p:cNvPr id="26" name="Rectangle 25">
            <a:extLst>
              <a:ext uri="{FF2B5EF4-FFF2-40B4-BE49-F238E27FC236}">
                <a16:creationId xmlns:a16="http://schemas.microsoft.com/office/drawing/2014/main" id="{6335D2FD-3FCC-2742-8414-849FA729DC23}"/>
              </a:ext>
            </a:extLst>
          </p:cNvPr>
          <p:cNvSpPr>
            <a:spLocks noChangeArrowheads="1"/>
          </p:cNvSpPr>
          <p:nvPr/>
        </p:nvSpPr>
        <p:spPr bwMode="auto">
          <a:xfrm>
            <a:off x="4962963" y="356961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7" name="TextBox 26">
            <a:extLst>
              <a:ext uri="{FF2B5EF4-FFF2-40B4-BE49-F238E27FC236}">
                <a16:creationId xmlns:a16="http://schemas.microsoft.com/office/drawing/2014/main" id="{882C03C3-CE14-0A40-AA8C-B08DF61C5DC9}"/>
              </a:ext>
            </a:extLst>
          </p:cNvPr>
          <p:cNvSpPr txBox="1">
            <a:spLocks noChangeArrowheads="1"/>
          </p:cNvSpPr>
          <p:nvPr/>
        </p:nvSpPr>
        <p:spPr bwMode="auto">
          <a:xfrm>
            <a:off x="4113412" y="1078894"/>
            <a:ext cx="1809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Open </a:t>
            </a:r>
          </a:p>
          <a:p>
            <a:pPr algn="ctr" eaLnBrk="1" hangingPunct="1"/>
            <a:r>
              <a:rPr lang="en-GB" altLang="en-US" sz="1800" b="1" dirty="0">
                <a:latin typeface="Calibri" panose="020F0502020204030204" pitchFamily="34" charset="0"/>
              </a:rPr>
              <a:t>Governance APIs</a:t>
            </a:r>
          </a:p>
        </p:txBody>
      </p:sp>
      <p:sp>
        <p:nvSpPr>
          <p:cNvPr id="7" name="TextBox 6">
            <a:extLst>
              <a:ext uri="{FF2B5EF4-FFF2-40B4-BE49-F238E27FC236}">
                <a16:creationId xmlns:a16="http://schemas.microsoft.com/office/drawing/2014/main" id="{C1A6C2C3-0C7B-B84D-B3FF-F6BAB6F86D40}"/>
              </a:ext>
            </a:extLst>
          </p:cNvPr>
          <p:cNvSpPr txBox="1"/>
          <p:nvPr/>
        </p:nvSpPr>
        <p:spPr>
          <a:xfrm>
            <a:off x="5656434" y="1821888"/>
            <a:ext cx="920445" cy="307777"/>
          </a:xfrm>
          <a:prstGeom prst="rect">
            <a:avLst/>
          </a:prstGeom>
          <a:noFill/>
        </p:spPr>
        <p:txBody>
          <a:bodyPr wrap="none" rtlCol="0">
            <a:spAutoFit/>
          </a:bodyPr>
          <a:lstStyle/>
          <a:p>
            <a:r>
              <a:rPr lang="en-US" dirty="0"/>
              <a:t>configure</a:t>
            </a:r>
          </a:p>
        </p:txBody>
      </p:sp>
      <p:sp>
        <p:nvSpPr>
          <p:cNvPr id="28" name="TextBox 27">
            <a:extLst>
              <a:ext uri="{FF2B5EF4-FFF2-40B4-BE49-F238E27FC236}">
                <a16:creationId xmlns:a16="http://schemas.microsoft.com/office/drawing/2014/main" id="{3EE2FB1F-32BD-B14C-AD02-A97CAD6326C3}"/>
              </a:ext>
            </a:extLst>
          </p:cNvPr>
          <p:cNvSpPr txBox="1"/>
          <p:nvPr/>
        </p:nvSpPr>
        <p:spPr>
          <a:xfrm>
            <a:off x="5656433" y="2792593"/>
            <a:ext cx="920445" cy="307777"/>
          </a:xfrm>
          <a:prstGeom prst="rect">
            <a:avLst/>
          </a:prstGeom>
          <a:noFill/>
        </p:spPr>
        <p:txBody>
          <a:bodyPr wrap="none" rtlCol="0">
            <a:spAutoFit/>
          </a:bodyPr>
          <a:lstStyle/>
          <a:p>
            <a:r>
              <a:rPr lang="en-US" dirty="0"/>
              <a:t>configure</a:t>
            </a:r>
          </a:p>
        </p:txBody>
      </p:sp>
      <p:sp>
        <p:nvSpPr>
          <p:cNvPr id="24" name="Slide Number Placeholder 2">
            <a:extLst>
              <a:ext uri="{FF2B5EF4-FFF2-40B4-BE49-F238E27FC236}">
                <a16:creationId xmlns:a16="http://schemas.microsoft.com/office/drawing/2014/main" id="{9D4D3317-3D80-054A-BFAD-FF4EC0E2A9E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86</a:t>
            </a:fld>
            <a:endParaRPr lang="en-US" sz="1000"/>
          </a:p>
        </p:txBody>
      </p:sp>
    </p:spTree>
    <p:extLst>
      <p:ext uri="{BB962C8B-B14F-4D97-AF65-F5344CB8AC3E}">
        <p14:creationId xmlns:p14="http://schemas.microsoft.com/office/powerpoint/2010/main" val="638809183"/>
      </p:ext>
    </p:extLst>
  </p:cSld>
  <p:clrMapOvr>
    <a:masterClrMapping/>
  </p:clrMapOvr>
  <p:transition spd="med" advClick="0" advTm="10000">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Evolution of Governance</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87</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523220"/>
          </a:xfrm>
          <a:prstGeom prst="rect">
            <a:avLst/>
          </a:prstGeom>
          <a:noFill/>
        </p:spPr>
        <p:txBody>
          <a:bodyPr wrap="square" rtlCol="0">
            <a:spAutoFit/>
          </a:bodyPr>
          <a:lstStyle/>
          <a:p>
            <a:r>
              <a:rPr lang="en-US" dirty="0">
                <a:solidFill>
                  <a:schemeClr val="accent5">
                    <a:lumMod val="40000"/>
                    <a:lumOff val="60000"/>
                  </a:schemeClr>
                </a:solidFill>
              </a:rPr>
              <a:t>Egeria guidance on governance</a:t>
            </a:r>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3671477261"/>
      </p:ext>
    </p:extLst>
  </p:cSld>
  <p:clrMapOvr>
    <a:masterClrMapping/>
  </p:clrMapOvr>
  <p:transition spd="med" advClick="0" advTm="10000">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Governance maturity seen in terms of </a:t>
            </a:r>
            <a:r>
              <a:rPr lang="en-GB" u="sng" dirty="0"/>
              <a:t>Value</a:t>
            </a:r>
            <a:r>
              <a:rPr lang="en-GB" dirty="0"/>
              <a:t> and </a:t>
            </a:r>
            <a:r>
              <a:rPr lang="en-GB" u="sng" dirty="0"/>
              <a:t>Scope</a:t>
            </a:r>
          </a:p>
        </p:txBody>
      </p:sp>
      <p:pic>
        <p:nvPicPr>
          <p:cNvPr id="5" name="Picture 4"/>
          <p:cNvPicPr>
            <a:picLocks noChangeAspect="1"/>
          </p:cNvPicPr>
          <p:nvPr/>
        </p:nvPicPr>
        <p:blipFill>
          <a:blip r:embed="rId2"/>
          <a:stretch>
            <a:fillRect/>
          </a:stretch>
        </p:blipFill>
        <p:spPr>
          <a:xfrm>
            <a:off x="1356761" y="949470"/>
            <a:ext cx="5984023" cy="3754475"/>
          </a:xfrm>
          <a:prstGeom prst="rect">
            <a:avLst/>
          </a:prstGeom>
        </p:spPr>
      </p:pic>
      <p:pic>
        <p:nvPicPr>
          <p:cNvPr id="6" name="Picture 5"/>
          <p:cNvPicPr>
            <a:picLocks noChangeAspect="1"/>
          </p:cNvPicPr>
          <p:nvPr/>
        </p:nvPicPr>
        <p:blipFill>
          <a:blip r:embed="rId3"/>
          <a:stretch>
            <a:fillRect/>
          </a:stretch>
        </p:blipFill>
        <p:spPr>
          <a:xfrm>
            <a:off x="2511033" y="3809467"/>
            <a:ext cx="3842074" cy="528909"/>
          </a:xfrm>
          <a:prstGeom prst="rect">
            <a:avLst/>
          </a:prstGeom>
        </p:spPr>
      </p:pic>
      <p:pic>
        <p:nvPicPr>
          <p:cNvPr id="7" name="Picture 6"/>
          <p:cNvPicPr>
            <a:picLocks noChangeAspect="1"/>
          </p:cNvPicPr>
          <p:nvPr/>
        </p:nvPicPr>
        <p:blipFill>
          <a:blip r:embed="rId4"/>
          <a:stretch>
            <a:fillRect/>
          </a:stretch>
        </p:blipFill>
        <p:spPr>
          <a:xfrm>
            <a:off x="2511033" y="3237725"/>
            <a:ext cx="3842074" cy="528909"/>
          </a:xfrm>
          <a:prstGeom prst="rect">
            <a:avLst/>
          </a:prstGeom>
        </p:spPr>
      </p:pic>
      <p:pic>
        <p:nvPicPr>
          <p:cNvPr id="13" name="Picture 12"/>
          <p:cNvPicPr>
            <a:picLocks noChangeAspect="1"/>
          </p:cNvPicPr>
          <p:nvPr/>
        </p:nvPicPr>
        <p:blipFill>
          <a:blip r:embed="rId5"/>
          <a:stretch>
            <a:fillRect/>
          </a:stretch>
        </p:blipFill>
        <p:spPr>
          <a:xfrm>
            <a:off x="2511033" y="2665983"/>
            <a:ext cx="3842074" cy="528909"/>
          </a:xfrm>
          <a:prstGeom prst="rect">
            <a:avLst/>
          </a:prstGeom>
        </p:spPr>
      </p:pic>
      <p:pic>
        <p:nvPicPr>
          <p:cNvPr id="14" name="Picture 13"/>
          <p:cNvPicPr>
            <a:picLocks noChangeAspect="1"/>
          </p:cNvPicPr>
          <p:nvPr/>
        </p:nvPicPr>
        <p:blipFill>
          <a:blip r:embed="rId6"/>
          <a:stretch>
            <a:fillRect/>
          </a:stretch>
        </p:blipFill>
        <p:spPr>
          <a:xfrm>
            <a:off x="2511033" y="2094241"/>
            <a:ext cx="3842074" cy="528909"/>
          </a:xfrm>
          <a:prstGeom prst="rect">
            <a:avLst/>
          </a:prstGeom>
        </p:spPr>
      </p:pic>
      <p:pic>
        <p:nvPicPr>
          <p:cNvPr id="15" name="Picture 14"/>
          <p:cNvPicPr>
            <a:picLocks noChangeAspect="1"/>
          </p:cNvPicPr>
          <p:nvPr/>
        </p:nvPicPr>
        <p:blipFill>
          <a:blip r:embed="rId7"/>
          <a:stretch>
            <a:fillRect/>
          </a:stretch>
        </p:blipFill>
        <p:spPr>
          <a:xfrm>
            <a:off x="2511033" y="1522496"/>
            <a:ext cx="3842074" cy="528909"/>
          </a:xfrm>
          <a:prstGeom prst="rect">
            <a:avLst/>
          </a:prstGeom>
        </p:spPr>
      </p:pic>
      <p:pic>
        <p:nvPicPr>
          <p:cNvPr id="11" name="Picture 10"/>
          <p:cNvPicPr>
            <a:picLocks noChangeAspect="1"/>
          </p:cNvPicPr>
          <p:nvPr/>
        </p:nvPicPr>
        <p:blipFill>
          <a:blip r:embed="rId8"/>
          <a:stretch>
            <a:fillRect/>
          </a:stretch>
        </p:blipFill>
        <p:spPr>
          <a:xfrm>
            <a:off x="4985248" y="1599248"/>
            <a:ext cx="159670" cy="309361"/>
          </a:xfrm>
          <a:prstGeom prst="rect">
            <a:avLst/>
          </a:prstGeom>
        </p:spPr>
      </p:pic>
      <p:pic>
        <p:nvPicPr>
          <p:cNvPr id="12" name="Picture 11"/>
          <p:cNvPicPr>
            <a:picLocks noChangeAspect="1"/>
          </p:cNvPicPr>
          <p:nvPr/>
        </p:nvPicPr>
        <p:blipFill>
          <a:blip r:embed="rId9"/>
          <a:stretch>
            <a:fillRect/>
          </a:stretch>
        </p:blipFill>
        <p:spPr>
          <a:xfrm>
            <a:off x="5423315" y="1214408"/>
            <a:ext cx="2671531" cy="249777"/>
          </a:xfrm>
          <a:prstGeom prst="rect">
            <a:avLst/>
          </a:prstGeom>
        </p:spPr>
      </p:pic>
    </p:spTree>
    <p:extLst>
      <p:ext uri="{BB962C8B-B14F-4D97-AF65-F5344CB8AC3E}">
        <p14:creationId xmlns:p14="http://schemas.microsoft.com/office/powerpoint/2010/main" val="3486221905"/>
      </p:ext>
    </p:extLst>
  </p:cSld>
  <p:clrMapOvr>
    <a:masterClrMapping/>
  </p:clrMapOvr>
  <p:transition spd="med" advClick="0" advTm="10000">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74075-8CA8-2043-BA03-4AF59F9F1295}"/>
              </a:ext>
            </a:extLst>
          </p:cNvPr>
          <p:cNvSpPr>
            <a:spLocks noGrp="1"/>
          </p:cNvSpPr>
          <p:nvPr>
            <p:ph type="title"/>
          </p:nvPr>
        </p:nvSpPr>
        <p:spPr/>
        <p:txBody>
          <a:bodyPr/>
          <a:lstStyle/>
          <a:p>
            <a:r>
              <a:rPr lang="en-US" dirty="0"/>
              <a:t>Building governance maturity is a gradual process</a:t>
            </a:r>
          </a:p>
        </p:txBody>
      </p:sp>
      <p:sp>
        <p:nvSpPr>
          <p:cNvPr id="5" name="Content Placeholder 4">
            <a:extLst>
              <a:ext uri="{FF2B5EF4-FFF2-40B4-BE49-F238E27FC236}">
                <a16:creationId xmlns:a16="http://schemas.microsoft.com/office/drawing/2014/main" id="{E936EF85-234F-674C-A559-7B75BB1664DE}"/>
              </a:ext>
            </a:extLst>
          </p:cNvPr>
          <p:cNvSpPr>
            <a:spLocks noGrp="1"/>
          </p:cNvSpPr>
          <p:nvPr>
            <p:ph idx="1"/>
          </p:nvPr>
        </p:nvSpPr>
        <p:spPr>
          <a:xfrm>
            <a:off x="152400" y="1027300"/>
            <a:ext cx="4329165" cy="3660129"/>
          </a:xfrm>
        </p:spPr>
        <p:txBody>
          <a:bodyPr/>
          <a:lstStyle/>
          <a:p>
            <a:r>
              <a:rPr lang="en-US" dirty="0"/>
              <a:t>Organizations may operate different levels of maturity in different parts of their business.</a:t>
            </a:r>
          </a:p>
          <a:p>
            <a:r>
              <a:rPr lang="en-US" dirty="0"/>
              <a:t>Choices determined by where the most value lies.</a:t>
            </a:r>
          </a:p>
          <a:p>
            <a:r>
              <a:rPr lang="en-US" dirty="0"/>
              <a:t>Many organizations aspire to provide all employees with the data they need (data citizenship*) </a:t>
            </a:r>
          </a:p>
        </p:txBody>
      </p:sp>
      <p:pic>
        <p:nvPicPr>
          <p:cNvPr id="4" name="Picture 3">
            <a:extLst>
              <a:ext uri="{FF2B5EF4-FFF2-40B4-BE49-F238E27FC236}">
                <a16:creationId xmlns:a16="http://schemas.microsoft.com/office/drawing/2014/main" id="{3C89F23E-32D4-C144-BB57-934FA2210292}"/>
              </a:ext>
            </a:extLst>
          </p:cNvPr>
          <p:cNvPicPr>
            <a:picLocks noChangeAspect="1"/>
          </p:cNvPicPr>
          <p:nvPr/>
        </p:nvPicPr>
        <p:blipFill>
          <a:blip r:embed="rId2"/>
          <a:stretch>
            <a:fillRect/>
          </a:stretch>
        </p:blipFill>
        <p:spPr>
          <a:xfrm>
            <a:off x="4930601" y="1217938"/>
            <a:ext cx="3570305" cy="3278851"/>
          </a:xfrm>
          <a:prstGeom prst="rect">
            <a:avLst/>
          </a:prstGeom>
        </p:spPr>
      </p:pic>
      <p:sp>
        <p:nvSpPr>
          <p:cNvPr id="8" name="Slide Number Placeholder 2">
            <a:extLst>
              <a:ext uri="{FF2B5EF4-FFF2-40B4-BE49-F238E27FC236}">
                <a16:creationId xmlns:a16="http://schemas.microsoft.com/office/drawing/2014/main" id="{5D72AD9B-6548-754D-A6BB-25D6CF2D77A2}"/>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89</a:t>
            </a:fld>
            <a:endParaRPr lang="en-US" sz="1000"/>
          </a:p>
        </p:txBody>
      </p:sp>
      <p:sp>
        <p:nvSpPr>
          <p:cNvPr id="3" name="Rectangle 2">
            <a:extLst>
              <a:ext uri="{FF2B5EF4-FFF2-40B4-BE49-F238E27FC236}">
                <a16:creationId xmlns:a16="http://schemas.microsoft.com/office/drawing/2014/main" id="{DEFFAE71-559C-DE40-83BB-43F187C1F095}"/>
              </a:ext>
            </a:extLst>
          </p:cNvPr>
          <p:cNvSpPr/>
          <p:nvPr/>
        </p:nvSpPr>
        <p:spPr>
          <a:xfrm>
            <a:off x="540127" y="4342900"/>
            <a:ext cx="4031873" cy="307777"/>
          </a:xfrm>
          <a:prstGeom prst="rect">
            <a:avLst/>
          </a:prstGeom>
        </p:spPr>
        <p:txBody>
          <a:bodyPr wrap="none">
            <a:spAutoFit/>
          </a:bodyPr>
          <a:lstStyle/>
          <a:p>
            <a:r>
              <a:rPr lang="en-US" dirty="0"/>
              <a:t>https://</a:t>
            </a:r>
            <a:r>
              <a:rPr lang="en-US" dirty="0" err="1"/>
              <a:t>opengovernance.odpi.org</a:t>
            </a:r>
            <a:r>
              <a:rPr lang="en-US" dirty="0"/>
              <a:t>/maturity-model/</a:t>
            </a:r>
          </a:p>
        </p:txBody>
      </p:sp>
    </p:spTree>
    <p:extLst>
      <p:ext uri="{BB962C8B-B14F-4D97-AF65-F5344CB8AC3E}">
        <p14:creationId xmlns:p14="http://schemas.microsoft.com/office/powerpoint/2010/main" val="4273469414"/>
      </p:ext>
    </p:extLst>
  </p:cSld>
  <p:clrMapOvr>
    <a:masterClrMapping/>
  </p:clrMapOvr>
  <p:transition spd="med" advClick="0" advTm="10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2652699469"/>
      </p:ext>
    </p:extLst>
  </p:cSld>
  <p:clrMapOvr>
    <a:masterClrMapping/>
  </p:clrMapOvr>
  <p:transition spd="med" advClick="0" advTm="10000">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FD212-6EF5-1641-AE2B-0A552AC94CBA}"/>
              </a:ext>
            </a:extLst>
          </p:cNvPr>
          <p:cNvSpPr>
            <a:spLocks noGrp="1"/>
          </p:cNvSpPr>
          <p:nvPr>
            <p:ph type="title"/>
          </p:nvPr>
        </p:nvSpPr>
        <p:spPr/>
        <p:txBody>
          <a:bodyPr/>
          <a:lstStyle/>
          <a:p>
            <a:r>
              <a:rPr lang="en-US" dirty="0"/>
              <a:t>Implementing Data Awareness</a:t>
            </a:r>
          </a:p>
        </p:txBody>
      </p:sp>
      <p:grpSp>
        <p:nvGrpSpPr>
          <p:cNvPr id="11" name="Group 10">
            <a:extLst>
              <a:ext uri="{FF2B5EF4-FFF2-40B4-BE49-F238E27FC236}">
                <a16:creationId xmlns:a16="http://schemas.microsoft.com/office/drawing/2014/main" id="{EC75C2F5-5193-E541-8429-8F63C74B2031}"/>
              </a:ext>
            </a:extLst>
          </p:cNvPr>
          <p:cNvGrpSpPr/>
          <p:nvPr/>
        </p:nvGrpSpPr>
        <p:grpSpPr>
          <a:xfrm>
            <a:off x="7686989" y="145812"/>
            <a:ext cx="977890" cy="833697"/>
            <a:chOff x="6951752" y="145811"/>
            <a:chExt cx="1713127" cy="1097277"/>
          </a:xfrm>
        </p:grpSpPr>
        <p:pic>
          <p:nvPicPr>
            <p:cNvPr id="9" name="Picture 8">
              <a:extLst>
                <a:ext uri="{FF2B5EF4-FFF2-40B4-BE49-F238E27FC236}">
                  <a16:creationId xmlns:a16="http://schemas.microsoft.com/office/drawing/2014/main" id="{102B96A5-74ED-184A-9AC0-7B5BA7F88327}"/>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10" name="Rounded Rectangle 9">
              <a:extLst>
                <a:ext uri="{FF2B5EF4-FFF2-40B4-BE49-F238E27FC236}">
                  <a16:creationId xmlns:a16="http://schemas.microsoft.com/office/drawing/2014/main" id="{72585496-DE26-F342-812C-9CB7EFE6D364}"/>
                </a:ext>
              </a:extLst>
            </p:cNvPr>
            <p:cNvSpPr/>
            <p:nvPr/>
          </p:nvSpPr>
          <p:spPr>
            <a:xfrm>
              <a:off x="7225430" y="941659"/>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2" name="Slide Number Placeholder 2">
            <a:extLst>
              <a:ext uri="{FF2B5EF4-FFF2-40B4-BE49-F238E27FC236}">
                <a16:creationId xmlns:a16="http://schemas.microsoft.com/office/drawing/2014/main" id="{81894F81-AF69-3C4A-88DE-6B1A35961D3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90</a:t>
            </a:fld>
            <a:endParaRPr lang="en-US" sz="1000"/>
          </a:p>
        </p:txBody>
      </p:sp>
      <p:pic>
        <p:nvPicPr>
          <p:cNvPr id="3" name="Picture 2">
            <a:extLst>
              <a:ext uri="{FF2B5EF4-FFF2-40B4-BE49-F238E27FC236}">
                <a16:creationId xmlns:a16="http://schemas.microsoft.com/office/drawing/2014/main" id="{18B8633D-C19F-C44D-A20D-4DA92511FA7D}"/>
              </a:ext>
            </a:extLst>
          </p:cNvPr>
          <p:cNvPicPr>
            <a:picLocks noChangeAspect="1"/>
          </p:cNvPicPr>
          <p:nvPr/>
        </p:nvPicPr>
        <p:blipFill>
          <a:blip r:embed="rId3"/>
          <a:stretch>
            <a:fillRect/>
          </a:stretch>
        </p:blipFill>
        <p:spPr>
          <a:xfrm>
            <a:off x="1456621" y="917130"/>
            <a:ext cx="6758412" cy="3807014"/>
          </a:xfrm>
          <a:prstGeom prst="rect">
            <a:avLst/>
          </a:prstGeom>
        </p:spPr>
      </p:pic>
    </p:spTree>
    <p:extLst>
      <p:ext uri="{BB962C8B-B14F-4D97-AF65-F5344CB8AC3E}">
        <p14:creationId xmlns:p14="http://schemas.microsoft.com/office/powerpoint/2010/main" val="3577548111"/>
      </p:ext>
    </p:extLst>
  </p:cSld>
  <p:clrMapOvr>
    <a:masterClrMapping/>
  </p:clrMapOvr>
  <p:transition spd="med" advClick="0" advTm="10000">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B4F1-4544-F04D-B38D-084B9259512A}"/>
              </a:ext>
            </a:extLst>
          </p:cNvPr>
          <p:cNvSpPr>
            <a:spLocks noGrp="1"/>
          </p:cNvSpPr>
          <p:nvPr>
            <p:ph type="title"/>
          </p:nvPr>
        </p:nvSpPr>
        <p:spPr/>
        <p:txBody>
          <a:bodyPr/>
          <a:lstStyle/>
          <a:p>
            <a:r>
              <a:rPr lang="en-US" dirty="0"/>
              <a:t>Implementing Governance Awareness</a:t>
            </a:r>
          </a:p>
        </p:txBody>
      </p:sp>
      <p:grpSp>
        <p:nvGrpSpPr>
          <p:cNvPr id="5" name="Group 4">
            <a:extLst>
              <a:ext uri="{FF2B5EF4-FFF2-40B4-BE49-F238E27FC236}">
                <a16:creationId xmlns:a16="http://schemas.microsoft.com/office/drawing/2014/main" id="{6F33A6E1-53A9-0B49-8EB0-E22CAA255C5D}"/>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050CE51D-1E94-4649-BEDD-B9C988B3DD9A}"/>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17D699C7-C213-2243-9C1E-1CE0D0EF03F2}"/>
                </a:ext>
              </a:extLst>
            </p:cNvPr>
            <p:cNvSpPr/>
            <p:nvPr/>
          </p:nvSpPr>
          <p:spPr>
            <a:xfrm>
              <a:off x="7225429" y="769737"/>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9" name="Slide Number Placeholder 2">
            <a:extLst>
              <a:ext uri="{FF2B5EF4-FFF2-40B4-BE49-F238E27FC236}">
                <a16:creationId xmlns:a16="http://schemas.microsoft.com/office/drawing/2014/main" id="{927C9121-13FF-C041-92F4-FE2D7C2C7D28}"/>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91</a:t>
            </a:fld>
            <a:endParaRPr lang="en-US" sz="1000"/>
          </a:p>
        </p:txBody>
      </p:sp>
      <p:pic>
        <p:nvPicPr>
          <p:cNvPr id="11" name="Picture 10">
            <a:extLst>
              <a:ext uri="{FF2B5EF4-FFF2-40B4-BE49-F238E27FC236}">
                <a16:creationId xmlns:a16="http://schemas.microsoft.com/office/drawing/2014/main" id="{FCFAA735-5A3A-4E45-87BD-46D7DD37D83C}"/>
              </a:ext>
            </a:extLst>
          </p:cNvPr>
          <p:cNvPicPr>
            <a:picLocks noChangeAspect="1"/>
          </p:cNvPicPr>
          <p:nvPr/>
        </p:nvPicPr>
        <p:blipFill>
          <a:blip r:embed="rId3"/>
          <a:stretch>
            <a:fillRect/>
          </a:stretch>
        </p:blipFill>
        <p:spPr>
          <a:xfrm>
            <a:off x="1016000" y="1273287"/>
            <a:ext cx="7112000" cy="3263900"/>
          </a:xfrm>
          <a:prstGeom prst="rect">
            <a:avLst/>
          </a:prstGeom>
        </p:spPr>
      </p:pic>
    </p:spTree>
    <p:extLst>
      <p:ext uri="{BB962C8B-B14F-4D97-AF65-F5344CB8AC3E}">
        <p14:creationId xmlns:p14="http://schemas.microsoft.com/office/powerpoint/2010/main" val="1811309683"/>
      </p:ext>
    </p:extLst>
  </p:cSld>
  <p:clrMapOvr>
    <a:masterClrMapping/>
  </p:clrMapOvr>
  <p:transition spd="med" advClick="0" advTm="10000">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126F-BD74-C143-8ECD-6EF9B50AF42F}"/>
              </a:ext>
            </a:extLst>
          </p:cNvPr>
          <p:cNvSpPr>
            <a:spLocks noGrp="1"/>
          </p:cNvSpPr>
          <p:nvPr>
            <p:ph type="title"/>
          </p:nvPr>
        </p:nvSpPr>
        <p:spPr/>
        <p:txBody>
          <a:bodyPr/>
          <a:lstStyle/>
          <a:p>
            <a:r>
              <a:rPr lang="en-US" dirty="0"/>
              <a:t>Implementing Embedded Governance</a:t>
            </a:r>
          </a:p>
        </p:txBody>
      </p:sp>
      <p:grpSp>
        <p:nvGrpSpPr>
          <p:cNvPr id="5" name="Group 4">
            <a:extLst>
              <a:ext uri="{FF2B5EF4-FFF2-40B4-BE49-F238E27FC236}">
                <a16:creationId xmlns:a16="http://schemas.microsoft.com/office/drawing/2014/main" id="{D7987736-0BE0-8D4A-A901-1A04FC8300EF}"/>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ED52E132-6106-0846-BEE2-D2199B044FFD}"/>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18130352-EC89-6D45-9FC9-2A8B504044EB}"/>
                </a:ext>
              </a:extLst>
            </p:cNvPr>
            <p:cNvSpPr/>
            <p:nvPr/>
          </p:nvSpPr>
          <p:spPr>
            <a:xfrm>
              <a:off x="7225429" y="611040"/>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pic>
        <p:nvPicPr>
          <p:cNvPr id="8" name="Picture 7">
            <a:extLst>
              <a:ext uri="{FF2B5EF4-FFF2-40B4-BE49-F238E27FC236}">
                <a16:creationId xmlns:a16="http://schemas.microsoft.com/office/drawing/2014/main" id="{AEE46898-256B-4E49-BA8B-7C056CC7A7F6}"/>
              </a:ext>
            </a:extLst>
          </p:cNvPr>
          <p:cNvPicPr>
            <a:picLocks noChangeAspect="1"/>
          </p:cNvPicPr>
          <p:nvPr/>
        </p:nvPicPr>
        <p:blipFill>
          <a:blip r:embed="rId3"/>
          <a:stretch>
            <a:fillRect/>
          </a:stretch>
        </p:blipFill>
        <p:spPr>
          <a:xfrm>
            <a:off x="1869973" y="1478321"/>
            <a:ext cx="5600700" cy="2717800"/>
          </a:xfrm>
          <a:prstGeom prst="rect">
            <a:avLst/>
          </a:prstGeom>
        </p:spPr>
      </p:pic>
      <p:sp>
        <p:nvSpPr>
          <p:cNvPr id="9" name="Slide Number Placeholder 2">
            <a:extLst>
              <a:ext uri="{FF2B5EF4-FFF2-40B4-BE49-F238E27FC236}">
                <a16:creationId xmlns:a16="http://schemas.microsoft.com/office/drawing/2014/main" id="{EB749443-DF3E-AF44-BBAF-063AF11C745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92</a:t>
            </a:fld>
            <a:endParaRPr lang="en-US" sz="1000"/>
          </a:p>
        </p:txBody>
      </p:sp>
    </p:spTree>
    <p:extLst>
      <p:ext uri="{BB962C8B-B14F-4D97-AF65-F5344CB8AC3E}">
        <p14:creationId xmlns:p14="http://schemas.microsoft.com/office/powerpoint/2010/main" val="3686539179"/>
      </p:ext>
    </p:extLst>
  </p:cSld>
  <p:clrMapOvr>
    <a:masterClrMapping/>
  </p:clrMapOvr>
  <p:transition spd="med" advClick="0" advTm="10000">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6896-2989-734C-9F78-D21697AE5329}"/>
              </a:ext>
            </a:extLst>
          </p:cNvPr>
          <p:cNvSpPr>
            <a:spLocks noGrp="1"/>
          </p:cNvSpPr>
          <p:nvPr>
            <p:ph type="title"/>
          </p:nvPr>
        </p:nvSpPr>
        <p:spPr/>
        <p:txBody>
          <a:bodyPr/>
          <a:lstStyle/>
          <a:p>
            <a:r>
              <a:rPr lang="en-US" dirty="0"/>
              <a:t>Implementing Business Driven Governance</a:t>
            </a:r>
          </a:p>
        </p:txBody>
      </p:sp>
      <p:grpSp>
        <p:nvGrpSpPr>
          <p:cNvPr id="5" name="Group 4">
            <a:extLst>
              <a:ext uri="{FF2B5EF4-FFF2-40B4-BE49-F238E27FC236}">
                <a16:creationId xmlns:a16="http://schemas.microsoft.com/office/drawing/2014/main" id="{58BF49DD-6F0C-3C4F-9B26-6840505CFFFF}"/>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1885ABA6-DEF9-D240-B202-3954B51FDB62}"/>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CF4A0F59-E433-7141-A8AF-58956B09173D}"/>
                </a:ext>
              </a:extLst>
            </p:cNvPr>
            <p:cNvSpPr/>
            <p:nvPr/>
          </p:nvSpPr>
          <p:spPr>
            <a:xfrm>
              <a:off x="7225429" y="465557"/>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9" name="Slide Number Placeholder 2">
            <a:extLst>
              <a:ext uri="{FF2B5EF4-FFF2-40B4-BE49-F238E27FC236}">
                <a16:creationId xmlns:a16="http://schemas.microsoft.com/office/drawing/2014/main" id="{AFE9845D-FC7D-8443-A541-7E70CFBB1D7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93</a:t>
            </a:fld>
            <a:endParaRPr lang="en-US" sz="1000"/>
          </a:p>
        </p:txBody>
      </p:sp>
      <p:pic>
        <p:nvPicPr>
          <p:cNvPr id="11" name="Picture 10">
            <a:extLst>
              <a:ext uri="{FF2B5EF4-FFF2-40B4-BE49-F238E27FC236}">
                <a16:creationId xmlns:a16="http://schemas.microsoft.com/office/drawing/2014/main" id="{F0937BCE-C48F-4E44-8797-2D08421F7070}"/>
              </a:ext>
            </a:extLst>
          </p:cNvPr>
          <p:cNvPicPr>
            <a:picLocks noChangeAspect="1"/>
          </p:cNvPicPr>
          <p:nvPr/>
        </p:nvPicPr>
        <p:blipFill>
          <a:blip r:embed="rId3"/>
          <a:stretch>
            <a:fillRect/>
          </a:stretch>
        </p:blipFill>
        <p:spPr>
          <a:xfrm>
            <a:off x="0" y="1718234"/>
            <a:ext cx="9144000" cy="2499666"/>
          </a:xfrm>
          <a:prstGeom prst="rect">
            <a:avLst/>
          </a:prstGeom>
        </p:spPr>
      </p:pic>
    </p:spTree>
    <p:extLst>
      <p:ext uri="{BB962C8B-B14F-4D97-AF65-F5344CB8AC3E}">
        <p14:creationId xmlns:p14="http://schemas.microsoft.com/office/powerpoint/2010/main" val="1665302497"/>
      </p:ext>
    </p:extLst>
  </p:cSld>
  <p:clrMapOvr>
    <a:masterClrMapping/>
  </p:clrMapOvr>
  <p:transition spd="med" advClick="0" advTm="10000">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4A44-A63D-B442-B4BC-9BBE4BE01BEA}"/>
              </a:ext>
            </a:extLst>
          </p:cNvPr>
          <p:cNvSpPr>
            <a:spLocks noGrp="1"/>
          </p:cNvSpPr>
          <p:nvPr>
            <p:ph type="title"/>
          </p:nvPr>
        </p:nvSpPr>
        <p:spPr/>
        <p:txBody>
          <a:bodyPr/>
          <a:lstStyle/>
          <a:p>
            <a:r>
              <a:rPr lang="en-US" dirty="0"/>
              <a:t>Implementing Data Citizenship</a:t>
            </a:r>
          </a:p>
        </p:txBody>
      </p:sp>
      <p:grpSp>
        <p:nvGrpSpPr>
          <p:cNvPr id="10" name="Group 9">
            <a:extLst>
              <a:ext uri="{FF2B5EF4-FFF2-40B4-BE49-F238E27FC236}">
                <a16:creationId xmlns:a16="http://schemas.microsoft.com/office/drawing/2014/main" id="{9B9E0C3C-C335-3349-842B-39CB0D0A3085}"/>
              </a:ext>
            </a:extLst>
          </p:cNvPr>
          <p:cNvGrpSpPr/>
          <p:nvPr/>
        </p:nvGrpSpPr>
        <p:grpSpPr>
          <a:xfrm>
            <a:off x="7686989" y="145812"/>
            <a:ext cx="977890" cy="833697"/>
            <a:chOff x="6951752" y="145811"/>
            <a:chExt cx="1713127" cy="1097277"/>
          </a:xfrm>
        </p:grpSpPr>
        <p:pic>
          <p:nvPicPr>
            <p:cNvPr id="11" name="Picture 10">
              <a:extLst>
                <a:ext uri="{FF2B5EF4-FFF2-40B4-BE49-F238E27FC236}">
                  <a16:creationId xmlns:a16="http://schemas.microsoft.com/office/drawing/2014/main" id="{148CE456-9B12-554A-A03A-4FBC90E6B5FA}"/>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12" name="Rounded Rectangle 11">
              <a:extLst>
                <a:ext uri="{FF2B5EF4-FFF2-40B4-BE49-F238E27FC236}">
                  <a16:creationId xmlns:a16="http://schemas.microsoft.com/office/drawing/2014/main" id="{07CAB4DA-B134-964F-8452-2046C3C900C5}"/>
                </a:ext>
              </a:extLst>
            </p:cNvPr>
            <p:cNvSpPr/>
            <p:nvPr/>
          </p:nvSpPr>
          <p:spPr>
            <a:xfrm>
              <a:off x="7225429" y="293634"/>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3" name="Slide Number Placeholder 2">
            <a:extLst>
              <a:ext uri="{FF2B5EF4-FFF2-40B4-BE49-F238E27FC236}">
                <a16:creationId xmlns:a16="http://schemas.microsoft.com/office/drawing/2014/main" id="{F62181A6-546C-C14C-BC5F-3B6E15E89D93}"/>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94</a:t>
            </a:fld>
            <a:endParaRPr lang="en-US" sz="1000"/>
          </a:p>
        </p:txBody>
      </p:sp>
      <p:pic>
        <p:nvPicPr>
          <p:cNvPr id="7" name="Picture 6">
            <a:extLst>
              <a:ext uri="{FF2B5EF4-FFF2-40B4-BE49-F238E27FC236}">
                <a16:creationId xmlns:a16="http://schemas.microsoft.com/office/drawing/2014/main" id="{F45E7AA2-0897-D44F-A99B-DA84E256B87B}"/>
              </a:ext>
            </a:extLst>
          </p:cNvPr>
          <p:cNvPicPr>
            <a:picLocks noChangeAspect="1"/>
          </p:cNvPicPr>
          <p:nvPr/>
        </p:nvPicPr>
        <p:blipFill>
          <a:blip r:embed="rId3"/>
          <a:stretch>
            <a:fillRect/>
          </a:stretch>
        </p:blipFill>
        <p:spPr>
          <a:xfrm>
            <a:off x="607594" y="1122774"/>
            <a:ext cx="7928811" cy="3630276"/>
          </a:xfrm>
          <a:prstGeom prst="rect">
            <a:avLst/>
          </a:prstGeom>
        </p:spPr>
      </p:pic>
    </p:spTree>
    <p:extLst>
      <p:ext uri="{BB962C8B-B14F-4D97-AF65-F5344CB8AC3E}">
        <p14:creationId xmlns:p14="http://schemas.microsoft.com/office/powerpoint/2010/main" val="2760078171"/>
      </p:ext>
    </p:extLst>
  </p:cSld>
  <p:clrMapOvr>
    <a:masterClrMapping/>
  </p:clrMapOvr>
  <p:transition spd="med" advClick="0" advTm="10000">
    <p:fade/>
  </p:transition>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51892</TotalTime>
  <Words>5587</Words>
  <Application>Microsoft Macintosh PowerPoint</Application>
  <PresentationFormat>On-screen Show (16:9)</PresentationFormat>
  <Paragraphs>1120</Paragraphs>
  <Slides>94</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Gill Sans</vt:lpstr>
      <vt:lpstr>Wingdings</vt:lpstr>
      <vt:lpstr>1_simple-light-2</vt:lpstr>
      <vt:lpstr>Why ODPi Egeria?</vt:lpstr>
      <vt:lpstr>How can we become more effective with data?</vt:lpstr>
      <vt:lpstr>The value of open, standardized metadata</vt:lpstr>
      <vt:lpstr>Using a metadata repository to describe data</vt:lpstr>
      <vt:lpstr>Today’s reality – organizations buy lots of tools</vt:lpstr>
      <vt:lpstr> </vt:lpstr>
      <vt:lpstr> </vt:lpstr>
      <vt:lpstr>A new manifesto for metadata and governance</vt:lpstr>
      <vt:lpstr>ODPi Egeria enables exchange of metadata between tools from different vendors</vt:lpstr>
      <vt:lpstr>Egeria’s Distributed Virtual Graph</vt:lpstr>
      <vt:lpstr>ODPi Egeria enables exchange of metadata between tools</vt:lpstr>
      <vt:lpstr>Design philosophy</vt:lpstr>
      <vt:lpstr>A Cohort of OMAG Servers</vt:lpstr>
      <vt:lpstr>Egeria Open Metadata Repository Services (OMRS)</vt:lpstr>
      <vt:lpstr>The OMRSMetadataCollection interface</vt:lpstr>
      <vt:lpstr>Egeria metadata – a distributed graph</vt:lpstr>
      <vt:lpstr>Egeria distributed graph model</vt:lpstr>
      <vt:lpstr>Egeria distributed graph model</vt:lpstr>
      <vt:lpstr>Egeria distributed graph model</vt:lpstr>
      <vt:lpstr>Egeria distributed graph model</vt:lpstr>
      <vt:lpstr>Egeria Local Graph Repository</vt:lpstr>
      <vt:lpstr>Anatomy of the local graph repository</vt:lpstr>
      <vt:lpstr>Graph Repository components</vt:lpstr>
      <vt:lpstr>To use the Egeria Graph Repository</vt:lpstr>
      <vt:lpstr>Graph Schema</vt:lpstr>
      <vt:lpstr>Instance representations in the OMRS </vt:lpstr>
      <vt:lpstr>Graph mapping – vertices and edges</vt:lpstr>
      <vt:lpstr>Graph mapping – vertices and edges</vt:lpstr>
      <vt:lpstr>Metadata Repository API</vt:lpstr>
      <vt:lpstr>Local instances, reference copies and proxies</vt:lpstr>
      <vt:lpstr>The MetadataCollection ‘graph-query’ methods</vt:lpstr>
      <vt:lpstr>Graph Repository – supported functions</vt:lpstr>
      <vt:lpstr>Further Information</vt:lpstr>
      <vt:lpstr>Deployment Patterns</vt:lpstr>
      <vt:lpstr>A hybrid multi-cloud world</vt:lpstr>
      <vt:lpstr>Open metadata ecosystem</vt:lpstr>
      <vt:lpstr>The OMAG Server Platform</vt:lpstr>
      <vt:lpstr>Metadata Tool Integration Patterns</vt:lpstr>
      <vt:lpstr>Metadata Tool Integration Patterns</vt:lpstr>
      <vt:lpstr>Example of a simple cohort </vt:lpstr>
      <vt:lpstr>Metadata Tool Integration Patterns</vt:lpstr>
      <vt:lpstr>User Interface Design</vt:lpstr>
      <vt:lpstr>UI: good and the not so good.</vt:lpstr>
      <vt:lpstr>ODPi Egeria design</vt:lpstr>
      <vt:lpstr>ODPi Egeria UI types </vt:lpstr>
      <vt:lpstr>ODPi Egeria UI types work in progress </vt:lpstr>
      <vt:lpstr>Current UI implementation</vt:lpstr>
      <vt:lpstr>UI design – profile driven </vt:lpstr>
      <vt:lpstr>Egeria UI technology experiences </vt:lpstr>
      <vt:lpstr>The sort of architecture more complex web components require.</vt:lpstr>
      <vt:lpstr>Call for action!</vt:lpstr>
      <vt:lpstr>Community and Ecosystem</vt:lpstr>
      <vt:lpstr>Open source dependencies</vt:lpstr>
      <vt:lpstr>Using ODPi Egeria …</vt:lpstr>
      <vt:lpstr>Egeria Conformance Program - its an “imitation game”</vt:lpstr>
      <vt:lpstr>Running the Conformance Suite</vt:lpstr>
      <vt:lpstr>The ODPi is a non-profit that is part of The Linux Foundation</vt:lpstr>
      <vt:lpstr>Links</vt:lpstr>
      <vt:lpstr>Integrating with Partners</vt:lpstr>
      <vt:lpstr>Metadata Repository Integration Patterns</vt:lpstr>
      <vt:lpstr>IBM Information Governance Catalog Integration</vt:lpstr>
      <vt:lpstr>Apache Atlas Integration</vt:lpstr>
      <vt:lpstr>Native Integration</vt:lpstr>
      <vt:lpstr>Plug-in Integration</vt:lpstr>
      <vt:lpstr>Cohort Protocol</vt:lpstr>
      <vt:lpstr>First server</vt:lpstr>
      <vt:lpstr>Establishing contact</vt:lpstr>
      <vt:lpstr>Federated queries</vt:lpstr>
      <vt:lpstr>Caching metadata for availability and performance</vt:lpstr>
      <vt:lpstr>Open Metadata Types</vt:lpstr>
      <vt:lpstr>Scope of metadata covered</vt:lpstr>
      <vt:lpstr>Scope of metadata covered</vt:lpstr>
      <vt:lpstr>Using Design Thinking</vt:lpstr>
      <vt:lpstr>Design philosophy</vt:lpstr>
      <vt:lpstr>Coco Pharmaceuticals persona</vt:lpstr>
      <vt:lpstr>Using design thinking</vt:lpstr>
      <vt:lpstr>Different personas need different services</vt:lpstr>
      <vt:lpstr>Different personas need different services</vt:lpstr>
      <vt:lpstr>Event-driven governance</vt:lpstr>
      <vt:lpstr>Current Open Metadata Access Services (OMASs)</vt:lpstr>
      <vt:lpstr>Open Metadata Access Service (OMAS) instance</vt:lpstr>
      <vt:lpstr>Virtual Data Connector</vt:lpstr>
      <vt:lpstr>Automating governance example</vt:lpstr>
      <vt:lpstr>Scared to share (example)</vt:lpstr>
      <vt:lpstr>What does metadata look like?</vt:lpstr>
      <vt:lpstr>Automating governance example</vt:lpstr>
      <vt:lpstr>Evolution of Governance</vt:lpstr>
      <vt:lpstr>Governance maturity seen in terms of Value and Scope</vt:lpstr>
      <vt:lpstr>Building governance maturity is a gradual process</vt:lpstr>
      <vt:lpstr>Implementing Data Awareness</vt:lpstr>
      <vt:lpstr>Implementing Governance Awareness</vt:lpstr>
      <vt:lpstr>Implementing Embedded Governance</vt:lpstr>
      <vt:lpstr>Implementing Business Driven Governance</vt:lpstr>
      <vt:lpstr>Implementing Data Citizenship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742</cp:revision>
  <cp:lastPrinted>2019-02-08T18:53:05Z</cp:lastPrinted>
  <dcterms:modified xsi:type="dcterms:W3CDTF">2019-08-21T19:36:48Z</dcterms:modified>
</cp:coreProperties>
</file>